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349" r:id="rId3"/>
    <p:sldId id="338" r:id="rId4"/>
    <p:sldId id="356" r:id="rId5"/>
    <p:sldId id="352" r:id="rId6"/>
    <p:sldId id="353" r:id="rId7"/>
    <p:sldId id="340" r:id="rId8"/>
    <p:sldId id="342" r:id="rId9"/>
    <p:sldId id="351" r:id="rId10"/>
    <p:sldId id="343" r:id="rId11"/>
    <p:sldId id="341" r:id="rId12"/>
    <p:sldId id="359" r:id="rId13"/>
    <p:sldId id="344" r:id="rId14"/>
    <p:sldId id="258" r:id="rId15"/>
    <p:sldId id="358" r:id="rId16"/>
    <p:sldId id="348" r:id="rId17"/>
  </p:sldIdLst>
  <p:sldSz cx="9144000" cy="5143500" type="screen16x9"/>
  <p:notesSz cx="6858000" cy="9144000"/>
  <p:embeddedFontLst>
    <p:embeddedFont>
      <p:font typeface="Anton" pitchFamily="2" charset="0"/>
      <p:regular r:id="rId19"/>
    </p:embeddedFont>
    <p:embeddedFont>
      <p:font typeface="Arvo" panose="020B0604020202020204" charset="0"/>
      <p:regular r:id="rId20"/>
      <p:bold r:id="rId21"/>
      <p:italic r:id="rId22"/>
      <p:boldItalic r:id="rId23"/>
    </p:embeddedFont>
    <p:embeddedFont>
      <p:font typeface="Barlow Condensed" panose="00000506000000000000" pitchFamily="2" charset="0"/>
      <p:regular r:id="rId24"/>
      <p:bold r:id="rId25"/>
      <p:italic r:id="rId26"/>
      <p:boldItalic r:id="rId27"/>
    </p:embeddedFont>
    <p:embeddedFont>
      <p:font typeface="Barlow Condensed Medium" panose="00000606000000000000" pitchFamily="2" charset="0"/>
      <p:regular r:id="rId28"/>
      <p:bold r:id="rId29"/>
      <p:italic r:id="rId30"/>
      <p:boldItalic r:id="rId31"/>
    </p:embeddedFont>
    <p:embeddedFont>
      <p:font typeface="Barlow Condensed SemiBold" panose="00000706000000000000" pitchFamily="2" charset="0"/>
      <p:regular r:id="rId32"/>
      <p:bold r:id="rId33"/>
      <p:italic r:id="rId34"/>
      <p:boldItalic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E3A"/>
    <a:srgbClr val="018790"/>
    <a:srgbClr val="1DF30D"/>
    <a:srgbClr val="FFA73B"/>
    <a:srgbClr val="3CDAD6"/>
    <a:srgbClr val="F4421D"/>
    <a:srgbClr val="51D4C7"/>
    <a:srgbClr val="F5340B"/>
    <a:srgbClr val="E9E6E1"/>
    <a:srgbClr val="1DC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DD9258-8891-44E4-8ACC-478F91A766E0}">
  <a:tblStyle styleId="{FFDD9258-8891-44E4-8ACC-478F91A766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9c487f8d59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9c487f8d59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12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328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9c487f8d59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9c487f8d59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422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9c487f8d59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9c487f8d59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0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19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04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9c487f8d59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9c487f8d59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77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21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8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9c487f8d59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9c487f8d59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06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9c487f8d59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9c487f8d59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828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546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42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78" name="Google Shape;578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6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20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724" name="Google Shape;724;p2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769" name="Google Shape;769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bg>
      <p:bgPr>
        <a:solidFill>
          <a:schemeClr val="lt1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21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811" name="Google Shape;811;p2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ctrTitle"/>
          </p:nvPr>
        </p:nvSpPr>
        <p:spPr>
          <a:xfrm flipH="1">
            <a:off x="770725" y="468450"/>
            <a:ext cx="446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04" name="Google Shape;104;p4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4"/>
          <p:cNvSpPr txBox="1">
            <a:spLocks noGrp="1"/>
          </p:cNvSpPr>
          <p:nvPr>
            <p:ph type="subTitle" idx="1"/>
          </p:nvPr>
        </p:nvSpPr>
        <p:spPr>
          <a:xfrm>
            <a:off x="770700" y="1216175"/>
            <a:ext cx="7662600" cy="3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AutoNum type="romanLcPeriod"/>
              <a:defRPr sz="1000"/>
            </a:lvl9pPr>
          </a:lstStyle>
          <a:p>
            <a:endParaRPr/>
          </a:p>
        </p:txBody>
      </p:sp>
      <p:grpSp>
        <p:nvGrpSpPr>
          <p:cNvPr id="106" name="Google Shape;106;p4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07" name="Google Shape;107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31" name="Google Shape;131;p5"/>
          <p:cNvCxnSpPr/>
          <p:nvPr/>
        </p:nvCxnSpPr>
        <p:spPr>
          <a:xfrm>
            <a:off x="498025" y="-44700"/>
            <a:ext cx="0" cy="110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5"/>
          <p:cNvSpPr txBox="1">
            <a:spLocks noGrp="1"/>
          </p:cNvSpPr>
          <p:nvPr>
            <p:ph type="subTitle" idx="1"/>
          </p:nvPr>
        </p:nvSpPr>
        <p:spPr>
          <a:xfrm>
            <a:off x="3280813" y="1046250"/>
            <a:ext cx="19659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subTitle" idx="2"/>
          </p:nvPr>
        </p:nvSpPr>
        <p:spPr>
          <a:xfrm>
            <a:off x="3282700" y="1925451"/>
            <a:ext cx="46140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 idx="3" hasCustomPrompt="1"/>
          </p:nvPr>
        </p:nvSpPr>
        <p:spPr>
          <a:xfrm>
            <a:off x="5654113" y="1046250"/>
            <a:ext cx="19659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35" name="Google Shape;135;p5"/>
          <p:cNvSpPr txBox="1">
            <a:spLocks noGrp="1"/>
          </p:cNvSpPr>
          <p:nvPr>
            <p:ph type="subTitle" idx="4"/>
          </p:nvPr>
        </p:nvSpPr>
        <p:spPr>
          <a:xfrm>
            <a:off x="3280813" y="1636850"/>
            <a:ext cx="4343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5"/>
          </p:nvPr>
        </p:nvSpPr>
        <p:spPr>
          <a:xfrm>
            <a:off x="3280813" y="3003575"/>
            <a:ext cx="19659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ubTitle" idx="6"/>
          </p:nvPr>
        </p:nvSpPr>
        <p:spPr>
          <a:xfrm>
            <a:off x="3282700" y="3882776"/>
            <a:ext cx="46140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title" idx="7" hasCustomPrompt="1"/>
          </p:nvPr>
        </p:nvSpPr>
        <p:spPr>
          <a:xfrm>
            <a:off x="5654113" y="3003575"/>
            <a:ext cx="19659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8"/>
          </p:nvPr>
        </p:nvSpPr>
        <p:spPr>
          <a:xfrm>
            <a:off x="3280813" y="3594175"/>
            <a:ext cx="4343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5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1" name="Google Shape;141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subTitle" idx="1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7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4" name="Google Shape;194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8" name="Google Shape;218;p8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219" name="Google Shape;219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"/>
          <p:cNvSpPr txBox="1">
            <a:spLocks noGrp="1"/>
          </p:cNvSpPr>
          <p:nvPr>
            <p:ph type="title"/>
          </p:nvPr>
        </p:nvSpPr>
        <p:spPr>
          <a:xfrm>
            <a:off x="713225" y="978238"/>
            <a:ext cx="3147300" cy="22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6" name="Google Shape;306;p9"/>
          <p:cNvSpPr txBox="1">
            <a:spLocks noGrp="1"/>
          </p:cNvSpPr>
          <p:nvPr>
            <p:ph type="subTitle" idx="1"/>
          </p:nvPr>
        </p:nvSpPr>
        <p:spPr>
          <a:xfrm>
            <a:off x="713225" y="3357063"/>
            <a:ext cx="31473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7" name="Google Shape;307;p9"/>
          <p:cNvGrpSpPr/>
          <p:nvPr/>
        </p:nvGrpSpPr>
        <p:grpSpPr>
          <a:xfrm flipH="1">
            <a:off x="4743766" y="-1156952"/>
            <a:ext cx="4451259" cy="6129060"/>
            <a:chOff x="-37799" y="-227337"/>
            <a:chExt cx="1833529" cy="2524637"/>
          </a:xfrm>
        </p:grpSpPr>
        <p:sp>
          <p:nvSpPr>
            <p:cNvPr id="308" name="Google Shape;308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0800000">
              <a:off x="-37799" y="811313"/>
              <a:ext cx="381833" cy="44126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0"/>
          <p:cNvGrpSpPr/>
          <p:nvPr/>
        </p:nvGrpSpPr>
        <p:grpSpPr>
          <a:xfrm>
            <a:off x="-6570" y="518767"/>
            <a:ext cx="2604982" cy="2256975"/>
            <a:chOff x="-8580" y="487809"/>
            <a:chExt cx="2894424" cy="2507193"/>
          </a:xfrm>
        </p:grpSpPr>
        <p:sp>
          <p:nvSpPr>
            <p:cNvPr id="345" name="Google Shape;345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 rot="10800000">
              <a:off x="-8580" y="903907"/>
              <a:ext cx="726263" cy="125540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 rot="10800000">
              <a:off x="-8580" y="487809"/>
              <a:ext cx="722770" cy="835778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 rot="10800000">
              <a:off x="717603" y="487809"/>
              <a:ext cx="1445514" cy="835778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 rot="10800000">
              <a:off x="717630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 rot="10800000">
              <a:off x="717630" y="1739643"/>
              <a:ext cx="722770" cy="835752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 rot="10800000">
              <a:off x="2163100" y="903904"/>
              <a:ext cx="722744" cy="835778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 rot="10800000" flipH="1">
              <a:off x="1442105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0"/>
          <p:cNvSpPr/>
          <p:nvPr/>
        </p:nvSpPr>
        <p:spPr>
          <a:xfrm flipH="1">
            <a:off x="-1017193" y="881512"/>
            <a:ext cx="4269126" cy="494277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"/>
          <p:cNvSpPr txBox="1">
            <a:spLocks noGrp="1"/>
          </p:cNvSpPr>
          <p:nvPr>
            <p:ph type="title"/>
          </p:nvPr>
        </p:nvSpPr>
        <p:spPr>
          <a:xfrm>
            <a:off x="713225" y="2321675"/>
            <a:ext cx="2230800" cy="22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11"/>
          <p:cNvSpPr txBox="1">
            <a:spLocks noGrp="1"/>
          </p:cNvSpPr>
          <p:nvPr>
            <p:ph type="subTitle" idx="1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1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362" name="Google Shape;362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1"/>
          <p:cNvGrpSpPr/>
          <p:nvPr/>
        </p:nvGrpSpPr>
        <p:grpSpPr>
          <a:xfrm rot="5400000">
            <a:off x="7648034" y="-312722"/>
            <a:ext cx="1209907" cy="1782035"/>
            <a:chOff x="700771" y="-227337"/>
            <a:chExt cx="1458774" cy="2138784"/>
          </a:xfrm>
        </p:grpSpPr>
        <p:sp>
          <p:nvSpPr>
            <p:cNvPr id="385" name="Google Shape;385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>
            <a:spLocks noGrp="1"/>
          </p:cNvSpPr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3" name="Google Shape;433;p1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4"/>
          <p:cNvSpPr txBox="1">
            <a:spLocks noGrp="1"/>
          </p:cNvSpPr>
          <p:nvPr>
            <p:ph type="ctrTitle" idx="3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5" name="Google Shape;435;p1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4"/>
          <p:cNvSpPr txBox="1">
            <a:spLocks noGrp="1"/>
          </p:cNvSpPr>
          <p:nvPr>
            <p:ph type="ctrTitle" idx="5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7" name="Google Shape;437;p1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4"/>
          <p:cNvSpPr txBox="1">
            <a:spLocks noGrp="1"/>
          </p:cNvSpPr>
          <p:nvPr>
            <p:ph type="ctrTitle" idx="7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>
            <a:spLocks noGrp="1"/>
          </p:cNvSpPr>
          <p:nvPr>
            <p:ph type="ctrTitle" idx="9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grpSp>
        <p:nvGrpSpPr>
          <p:cNvPr id="441" name="Google Shape;441;p14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42" name="Google Shape;442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4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462" name="Google Shape;462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2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31.png"/><Relationship Id="rId1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microsoft.com/office/2007/relationships/hdphoto" Target="../media/hdphoto10.wdp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3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8.wdp"/><Relationship Id="rId5" Type="http://schemas.openxmlformats.org/officeDocument/2006/relationships/image" Target="../media/image23.png"/><Relationship Id="rId10" Type="http://schemas.openxmlformats.org/officeDocument/2006/relationships/image" Target="../media/image15.png"/><Relationship Id="rId4" Type="http://schemas.microsoft.com/office/2007/relationships/hdphoto" Target="../media/hdphoto7.wdp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6"/>
          <p:cNvSpPr txBox="1">
            <a:spLocks noGrp="1"/>
          </p:cNvSpPr>
          <p:nvPr>
            <p:ph type="ctrTitle"/>
          </p:nvPr>
        </p:nvSpPr>
        <p:spPr>
          <a:xfrm>
            <a:off x="2239469" y="1665702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4000" b="1" dirty="0">
                <a:solidFill>
                  <a:schemeClr val="tx1"/>
                </a:solidFill>
                <a:latin typeface="Barlow Condensed" panose="00000506000000000000" pitchFamily="2" charset="0"/>
                <a:cs typeface="Segoe UI" panose="020B0502040204020203" pitchFamily="34" charset="0"/>
              </a:rPr>
              <a:t>PREDICCIONES DE GOLES Y </a:t>
            </a:r>
            <a:br>
              <a:rPr lang="es-ES" sz="4000" b="1" dirty="0">
                <a:solidFill>
                  <a:schemeClr val="tx1"/>
                </a:solidFill>
                <a:latin typeface="Barlow Condensed" panose="00000506000000000000" pitchFamily="2" charset="0"/>
                <a:cs typeface="Segoe UI" panose="020B0502040204020203" pitchFamily="34" charset="0"/>
              </a:rPr>
            </a:br>
            <a:r>
              <a:rPr lang="es-ES" sz="4000" b="1" dirty="0">
                <a:solidFill>
                  <a:schemeClr val="tx1"/>
                </a:solidFill>
                <a:latin typeface="Barlow Condensed" panose="00000506000000000000" pitchFamily="2" charset="0"/>
                <a:cs typeface="Segoe UI" panose="020B0502040204020203" pitchFamily="34" charset="0"/>
              </a:rPr>
              <a:t>RESULTADOS EN EL FUTBOL</a:t>
            </a:r>
            <a:endParaRPr sz="4000" dirty="0">
              <a:latin typeface="Barlow Condensed" panose="00000506000000000000" pitchFamily="2" charset="0"/>
            </a:endParaRPr>
          </a:p>
        </p:txBody>
      </p:sp>
      <p:sp>
        <p:nvSpPr>
          <p:cNvPr id="848" name="Google Shape;848;p26"/>
          <p:cNvSpPr/>
          <p:nvPr/>
        </p:nvSpPr>
        <p:spPr>
          <a:xfrm rot="10800000">
            <a:off x="-76200" y="1690558"/>
            <a:ext cx="382257" cy="44170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9" name="Google Shape;849;p26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p26"/>
          <p:cNvSpPr/>
          <p:nvPr/>
        </p:nvSpPr>
        <p:spPr>
          <a:xfrm rot="10800000">
            <a:off x="-76200" y="14372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p26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2" name="Google Shape;852;p26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3" name="Google Shape;853;p26"/>
          <p:cNvSpPr/>
          <p:nvPr/>
        </p:nvSpPr>
        <p:spPr>
          <a:xfrm rot="10800000">
            <a:off x="686447" y="1690558"/>
            <a:ext cx="380418" cy="44170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4" name="Google Shape;854;p26"/>
          <p:cNvSpPr/>
          <p:nvPr/>
        </p:nvSpPr>
        <p:spPr>
          <a:xfrm rot="10800000">
            <a:off x="684609" y="1248865"/>
            <a:ext cx="384095" cy="661630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Google Shape;855;p26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6" name="Google Shape;856;p26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26"/>
          <p:cNvSpPr/>
          <p:nvPr/>
        </p:nvSpPr>
        <p:spPr>
          <a:xfrm rot="10800000">
            <a:off x="306043" y="2132251"/>
            <a:ext cx="380418" cy="44216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8" name="Google Shape;858;p26"/>
          <p:cNvSpPr/>
          <p:nvPr/>
        </p:nvSpPr>
        <p:spPr>
          <a:xfrm rot="10800000">
            <a:off x="306043" y="-7620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9" name="Google Shape;859;p26"/>
          <p:cNvSpPr/>
          <p:nvPr/>
        </p:nvSpPr>
        <p:spPr>
          <a:xfrm rot="10800000">
            <a:off x="306043" y="14372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0" name="Google Shape;860;p26"/>
          <p:cNvSpPr/>
          <p:nvPr/>
        </p:nvSpPr>
        <p:spPr>
          <a:xfrm rot="10800000">
            <a:off x="306043" y="58541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26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26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3" name="Google Shape;863;p26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26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26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6" name="Google Shape;866;p26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7" name="Google Shape;867;p26"/>
          <p:cNvSpPr/>
          <p:nvPr/>
        </p:nvSpPr>
        <p:spPr>
          <a:xfrm rot="10800000">
            <a:off x="1066851" y="1248865"/>
            <a:ext cx="382257" cy="661630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26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9" name="Google Shape;869;p26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26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1" name="Google Shape;871;p26"/>
          <p:cNvSpPr/>
          <p:nvPr/>
        </p:nvSpPr>
        <p:spPr>
          <a:xfrm rot="10800000">
            <a:off x="1066851" y="-76200"/>
            <a:ext cx="382257" cy="88340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26"/>
          <p:cNvSpPr/>
          <p:nvPr/>
        </p:nvSpPr>
        <p:spPr>
          <a:xfrm rot="10800000">
            <a:off x="1066851" y="585416"/>
            <a:ext cx="382257" cy="44169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3" name="Google Shape;873;p26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26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" name="Picture 6" descr="Gianluigi buffon 2017–18 uefa champions league real madrid c.f. juventus  f.c. fútbol fútbol, camiseta, jersey png | PNGEgg">
            <a:extLst>
              <a:ext uri="{FF2B5EF4-FFF2-40B4-BE49-F238E27FC236}">
                <a16:creationId xmlns:a16="http://schemas.microsoft.com/office/drawing/2014/main" id="{BC0B20CE-1A95-4AC9-B19D-11F9B208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00" b="99600" l="10000" r="90000">
                        <a14:foregroundMark x1="46111" y1="89400" x2="49667" y2="89800"/>
                        <a14:foregroundMark x1="40111" y1="97600" x2="47000" y2="98200"/>
                        <a14:foregroundMark x1="47000" y1="98200" x2="51333" y2="97800"/>
                        <a14:foregroundMark x1="36556" y1="8600" x2="39333" y2="5400"/>
                        <a14:foregroundMark x1="36778" y1="5600" x2="39889" y2="4600"/>
                        <a14:foregroundMark x1="38000" y1="6600" x2="43667" y2="15400"/>
                        <a14:foregroundMark x1="43667" y1="15400" x2="44667" y2="23400"/>
                        <a14:foregroundMark x1="38111" y1="39000" x2="37444" y2="69000"/>
                        <a14:foregroundMark x1="34889" y1="62400" x2="38000" y2="38600"/>
                        <a14:foregroundMark x1="33111" y1="66600" x2="31000" y2="52200"/>
                        <a14:foregroundMark x1="31000" y1="52200" x2="36222" y2="33200"/>
                        <a14:foregroundMark x1="36222" y1="33200" x2="38444" y2="31000"/>
                        <a14:foregroundMark x1="38778" y1="35400" x2="45444" y2="43400"/>
                        <a14:foregroundMark x1="45444" y1="43400" x2="45889" y2="43400"/>
                        <a14:foregroundMark x1="45111" y1="32000" x2="50889" y2="35600"/>
                        <a14:foregroundMark x1="50889" y1="35600" x2="59889" y2="74400"/>
                        <a14:foregroundMark x1="59889" y1="74400" x2="64667" y2="84200"/>
                        <a14:foregroundMark x1="64667" y1="84200" x2="52667" y2="68800"/>
                        <a14:foregroundMark x1="52667" y1="68800" x2="52444" y2="79000"/>
                        <a14:foregroundMark x1="52444" y1="79000" x2="55222" y2="92000"/>
                        <a14:foregroundMark x1="55222" y1="92000" x2="51111" y2="99400"/>
                        <a14:foregroundMark x1="51111" y1="99400" x2="41000" y2="99600"/>
                        <a14:foregroundMark x1="41000" y1="99600" x2="37000" y2="89800"/>
                        <a14:foregroundMark x1="37000" y1="89800" x2="34778" y2="52600"/>
                        <a14:backgroundMark x1="31333" y1="67400" x2="31333" y2="67400"/>
                        <a14:backgroundMark x1="31000" y1="73000" x2="31000" y2="67800"/>
                        <a14:backgroundMark x1="32333" y1="69800" x2="31222" y2="66600"/>
                        <a14:backgroundMark x1="62889" y1="76200" x2="59000" y2="64400"/>
                        <a14:backgroundMark x1="59000" y1="64400" x2="57556" y2="62200"/>
                        <a14:backgroundMark x1="59000" y1="66400" x2="58111" y2="6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0366" y="2506843"/>
            <a:ext cx="4746301" cy="263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russia Dortmund on Twitter: &amp;quot;Swipe up to see Erling Haaland fly (again)!…  &amp;quot;">
            <a:extLst>
              <a:ext uri="{FF2B5EF4-FFF2-40B4-BE49-F238E27FC236}">
                <a16:creationId xmlns:a16="http://schemas.microsoft.com/office/drawing/2014/main" id="{C5C806AC-D33B-4ED7-93CA-E11671A36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305" y="2067950"/>
            <a:ext cx="2658078" cy="301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1928048" y="979486"/>
            <a:ext cx="7215952" cy="939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 dirty="0"/>
              <a:t>Esta aleatoriedad también se traduce en los resultados de los partidos</a:t>
            </a:r>
            <a:endParaRPr sz="3400" dirty="0"/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3944679" y="2607238"/>
            <a:ext cx="5199321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925;p32">
            <a:extLst>
              <a:ext uri="{FF2B5EF4-FFF2-40B4-BE49-F238E27FC236}">
                <a16:creationId xmlns:a16="http://schemas.microsoft.com/office/drawing/2014/main" id="{F4C3930C-B2C1-4E00-84DF-0F2DFBCE45E5}"/>
              </a:ext>
            </a:extLst>
          </p:cNvPr>
          <p:cNvSpPr txBox="1">
            <a:spLocks/>
          </p:cNvSpPr>
          <p:nvPr/>
        </p:nvSpPr>
        <p:spPr>
          <a:xfrm>
            <a:off x="-82102" y="3334365"/>
            <a:ext cx="7215952" cy="93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400" dirty="0"/>
              <a:t>Entonces, ¿aun podremos predecir quien ganara el próximo juego? </a:t>
            </a:r>
          </a:p>
        </p:txBody>
      </p:sp>
    </p:spTree>
    <p:extLst>
      <p:ext uri="{BB962C8B-B14F-4D97-AF65-F5344CB8AC3E}">
        <p14:creationId xmlns:p14="http://schemas.microsoft.com/office/powerpoint/2010/main" val="729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59;p40">
            <a:extLst>
              <a:ext uri="{FF2B5EF4-FFF2-40B4-BE49-F238E27FC236}">
                <a16:creationId xmlns:a16="http://schemas.microsoft.com/office/drawing/2014/main" id="{9530142C-BAA1-4013-A66F-D4730608167B}"/>
              </a:ext>
            </a:extLst>
          </p:cNvPr>
          <p:cNvSpPr txBox="1">
            <a:spLocks/>
          </p:cNvSpPr>
          <p:nvPr/>
        </p:nvSpPr>
        <p:spPr>
          <a:xfrm>
            <a:off x="565072" y="311866"/>
            <a:ext cx="7990469" cy="572700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rgbClr val="F5340B"/>
                </a:solidFill>
                <a:latin typeface="Barlow Condensed SemiBold" panose="00000706000000000000" pitchFamily="2" charset="0"/>
              </a:rPr>
              <a:t>Campeones: </a:t>
            </a:r>
            <a:r>
              <a:rPr lang="es-ES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Premier League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A0231806-3B11-4D42-8725-DAEAD9B22B88}"/>
              </a:ext>
            </a:extLst>
          </p:cNvPr>
          <p:cNvGrpSpPr/>
          <p:nvPr/>
        </p:nvGrpSpPr>
        <p:grpSpPr>
          <a:xfrm>
            <a:off x="7610475" y="1771322"/>
            <a:ext cx="1533525" cy="2584390"/>
            <a:chOff x="7788778" y="1767232"/>
            <a:chExt cx="1533525" cy="2584390"/>
          </a:xfrm>
        </p:grpSpPr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B14D3C78-3AFA-4167-B1B8-E947FBC2DE7B}"/>
                </a:ext>
              </a:extLst>
            </p:cNvPr>
            <p:cNvSpPr txBox="1"/>
            <p:nvPr/>
          </p:nvSpPr>
          <p:spPr>
            <a:xfrm>
              <a:off x="7788778" y="1767232"/>
              <a:ext cx="153352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0" dirty="0">
                  <a:solidFill>
                    <a:srgbClr val="F4421D"/>
                  </a:solidFill>
                  <a:effectLst/>
                  <a:latin typeface="Barlow Condensed SemiBold" panose="00000706000000000000" pitchFamily="2" charset="0"/>
                </a:rPr>
                <a:t>Chelsea</a:t>
              </a:r>
            </a:p>
            <a:p>
              <a:pPr algn="ctr"/>
              <a:r>
                <a:rPr lang="en-US" sz="1600" b="1" i="0" dirty="0">
                  <a:solidFill>
                    <a:srgbClr val="666666"/>
                  </a:solidFill>
                  <a:effectLst/>
                  <a:latin typeface="Barlow Condensed SemiBold" panose="00000706000000000000" pitchFamily="2" charset="0"/>
                </a:rPr>
                <a:t>553.50 M€</a:t>
              </a:r>
            </a:p>
            <a:p>
              <a:pPr algn="ctr"/>
              <a:endParaRPr lang="en-US" sz="1600" b="1" dirty="0">
                <a:solidFill>
                  <a:srgbClr val="666666"/>
                </a:solidFill>
                <a:latin typeface="Barlow Condensed SemiBold" panose="00000706000000000000" pitchFamily="2" charset="0"/>
              </a:endParaRPr>
            </a:p>
            <a:p>
              <a:pPr algn="ctr"/>
              <a:r>
                <a:rPr lang="en-US" sz="1600" b="1" i="0" dirty="0">
                  <a:solidFill>
                    <a:srgbClr val="3CDAD6"/>
                  </a:solidFill>
                  <a:effectLst/>
                  <a:latin typeface="Barlow Condensed SemiBold" panose="00000706000000000000" pitchFamily="2" charset="0"/>
                </a:rPr>
                <a:t>Leicester</a:t>
              </a:r>
            </a:p>
            <a:p>
              <a:pPr algn="ctr"/>
              <a:r>
                <a:rPr lang="en-US" sz="1600" b="1" i="0" dirty="0">
                  <a:solidFill>
                    <a:srgbClr val="666666"/>
                  </a:solidFill>
                  <a:effectLst/>
                  <a:latin typeface="Barlow Condensed SemiBold" panose="00000706000000000000" pitchFamily="2" charset="0"/>
                </a:rPr>
                <a:t>161.10 M€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646314EA-269F-4D61-AF41-0D230D0CEF39}"/>
                </a:ext>
              </a:extLst>
            </p:cNvPr>
            <p:cNvSpPr txBox="1"/>
            <p:nvPr/>
          </p:nvSpPr>
          <p:spPr>
            <a:xfrm>
              <a:off x="8198353" y="3643736"/>
              <a:ext cx="9191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chemeClr val="tx2"/>
                  </a:solidFill>
                  <a:latin typeface="Barlow Condensed SemiBold" panose="00000706000000000000" pitchFamily="2" charset="0"/>
                </a:rPr>
                <a:t>344%</a:t>
              </a:r>
            </a:p>
            <a:p>
              <a:endParaRPr lang="en-US" dirty="0"/>
            </a:p>
          </p:txBody>
        </p:sp>
        <p:sp>
          <p:nvSpPr>
            <p:cNvPr id="49" name="Flecha: hacia abajo 48">
              <a:extLst>
                <a:ext uri="{FF2B5EF4-FFF2-40B4-BE49-F238E27FC236}">
                  <a16:creationId xmlns:a16="http://schemas.microsoft.com/office/drawing/2014/main" id="{5415F1D3-A73A-4233-A23E-6B9E567C8051}"/>
                </a:ext>
              </a:extLst>
            </p:cNvPr>
            <p:cNvSpPr/>
            <p:nvPr/>
          </p:nvSpPr>
          <p:spPr>
            <a:xfrm>
              <a:off x="8336694" y="3157909"/>
              <a:ext cx="437692" cy="418589"/>
            </a:xfrm>
            <a:prstGeom prst="downArrow">
              <a:avLst/>
            </a:prstGeom>
            <a:solidFill>
              <a:srgbClr val="FFA73B"/>
            </a:solidFill>
            <a:ln>
              <a:solidFill>
                <a:srgbClr val="FFA73B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Google Shape;359;p40">
            <a:extLst>
              <a:ext uri="{FF2B5EF4-FFF2-40B4-BE49-F238E27FC236}">
                <a16:creationId xmlns:a16="http://schemas.microsoft.com/office/drawing/2014/main" id="{69AB39B2-C72B-4B29-A35C-2E9C75ED86BD}"/>
              </a:ext>
            </a:extLst>
          </p:cNvPr>
          <p:cNvSpPr txBox="1">
            <a:spLocks/>
          </p:cNvSpPr>
          <p:nvPr/>
        </p:nvSpPr>
        <p:spPr>
          <a:xfrm>
            <a:off x="565072" y="4693682"/>
            <a:ext cx="888218" cy="20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1000" dirty="0">
              <a:solidFill>
                <a:schemeClr val="tx1"/>
              </a:solidFill>
              <a:latin typeface="Barlow Condensed SemiBold" panose="00000706000000000000" pitchFamily="2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690434F5-6D14-49CF-9FF9-BA6F29146857}"/>
              </a:ext>
            </a:extLst>
          </p:cNvPr>
          <p:cNvGrpSpPr/>
          <p:nvPr/>
        </p:nvGrpSpPr>
        <p:grpSpPr>
          <a:xfrm>
            <a:off x="95693" y="965395"/>
            <a:ext cx="7802678" cy="4166143"/>
            <a:chOff x="95693" y="884566"/>
            <a:chExt cx="7802678" cy="4166143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9A973B6B-EB5B-40F5-809F-56500F4B4902}"/>
                </a:ext>
              </a:extLst>
            </p:cNvPr>
            <p:cNvGrpSpPr/>
            <p:nvPr/>
          </p:nvGrpSpPr>
          <p:grpSpPr>
            <a:xfrm>
              <a:off x="95693" y="884566"/>
              <a:ext cx="7802678" cy="4166143"/>
              <a:chOff x="95693" y="884566"/>
              <a:chExt cx="7802678" cy="4166143"/>
            </a:xfrm>
          </p:grpSpPr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3B13F450-79AB-454C-8E49-092BC6D2BB6E}"/>
                  </a:ext>
                </a:extLst>
              </p:cNvPr>
              <p:cNvGrpSpPr/>
              <p:nvPr/>
            </p:nvGrpSpPr>
            <p:grpSpPr>
              <a:xfrm>
                <a:off x="95693" y="884566"/>
                <a:ext cx="7802678" cy="4166143"/>
                <a:chOff x="0" y="884566"/>
                <a:chExt cx="7802678" cy="4166143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46C42280-CDE6-4BC3-A692-BBD42225C317}"/>
                    </a:ext>
                  </a:extLst>
                </p:cNvPr>
                <p:cNvGrpSpPr/>
                <p:nvPr/>
              </p:nvGrpSpPr>
              <p:grpSpPr>
                <a:xfrm>
                  <a:off x="0" y="884566"/>
                  <a:ext cx="7802678" cy="4055191"/>
                  <a:chOff x="486163" y="862653"/>
                  <a:chExt cx="7802678" cy="4055191"/>
                </a:xfrm>
              </p:grpSpPr>
              <p:grpSp>
                <p:nvGrpSpPr>
                  <p:cNvPr id="42" name="Grupo 41">
                    <a:extLst>
                      <a:ext uri="{FF2B5EF4-FFF2-40B4-BE49-F238E27FC236}">
                        <a16:creationId xmlns:a16="http://schemas.microsoft.com/office/drawing/2014/main" id="{0A7C6520-B1DE-4310-880D-74E42586EC16}"/>
                      </a:ext>
                    </a:extLst>
                  </p:cNvPr>
                  <p:cNvGrpSpPr/>
                  <p:nvPr/>
                </p:nvGrpSpPr>
                <p:grpSpPr>
                  <a:xfrm>
                    <a:off x="486163" y="862653"/>
                    <a:ext cx="7802678" cy="4055191"/>
                    <a:chOff x="486163" y="862653"/>
                    <a:chExt cx="7802678" cy="4055191"/>
                  </a:xfrm>
                </p:grpSpPr>
                <p:grpSp>
                  <p:nvGrpSpPr>
                    <p:cNvPr id="37" name="Grupo 36">
                      <a:extLst>
                        <a:ext uri="{FF2B5EF4-FFF2-40B4-BE49-F238E27FC236}">
                          <a16:creationId xmlns:a16="http://schemas.microsoft.com/office/drawing/2014/main" id="{4742A889-DB6C-4402-B5D7-B48F860513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163" y="862653"/>
                      <a:ext cx="7802678" cy="4055191"/>
                      <a:chOff x="752863" y="1088309"/>
                      <a:chExt cx="7802678" cy="4055191"/>
                    </a:xfrm>
                  </p:grpSpPr>
                  <p:grpSp>
                    <p:nvGrpSpPr>
                      <p:cNvPr id="25" name="Grupo 24">
                        <a:extLst>
                          <a:ext uri="{FF2B5EF4-FFF2-40B4-BE49-F238E27FC236}">
                            <a16:creationId xmlns:a16="http://schemas.microsoft.com/office/drawing/2014/main" id="{6153A3E0-7601-40C3-A02A-6F8C4C3EEFD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863" y="1088309"/>
                        <a:ext cx="7802678" cy="4055191"/>
                        <a:chOff x="553844" y="1164509"/>
                        <a:chExt cx="7802678" cy="4055191"/>
                      </a:xfrm>
                    </p:grpSpPr>
                    <p:grpSp>
                      <p:nvGrpSpPr>
                        <p:cNvPr id="23" name="Grupo 22">
                          <a:extLst>
                            <a:ext uri="{FF2B5EF4-FFF2-40B4-BE49-F238E27FC236}">
                              <a16:creationId xmlns:a16="http://schemas.microsoft.com/office/drawing/2014/main" id="{1E6CDD60-CCFF-48EA-9EA7-5DFF220BB19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3844" y="1164509"/>
                          <a:ext cx="7802678" cy="4055191"/>
                          <a:chOff x="553844" y="1164509"/>
                          <a:chExt cx="7802678" cy="4055191"/>
                        </a:xfrm>
                      </p:grpSpPr>
                      <p:pic>
                        <p:nvPicPr>
                          <p:cNvPr id="22" name="Imagen 21">
                            <a:extLst>
                              <a:ext uri="{FF2B5EF4-FFF2-40B4-BE49-F238E27FC236}">
                                <a16:creationId xmlns:a16="http://schemas.microsoft.com/office/drawing/2014/main" id="{ED814C73-9C01-4121-A795-C316EBA180E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/>
                          <a:srcRect l="4461" t="12616" r="10207" b="5715"/>
                          <a:stretch/>
                        </p:blipFill>
                        <p:spPr>
                          <a:xfrm>
                            <a:off x="553844" y="1236873"/>
                            <a:ext cx="7802678" cy="3982827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1" name="Imagen 30">
                            <a:extLst>
                              <a:ext uri="{FF2B5EF4-FFF2-40B4-BE49-F238E27FC236}">
                                <a16:creationId xmlns:a16="http://schemas.microsoft.com/office/drawing/2014/main" id="{0796AB80-A718-4FDD-9EBE-F48A1944456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233487" y="1164509"/>
                            <a:ext cx="280988" cy="374332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32" name="Picture 4" descr="Logo Liverpool PNG transparente - StickPNG">
                          <a:extLst>
                            <a:ext uri="{FF2B5EF4-FFF2-40B4-BE49-F238E27FC236}">
                              <a16:creationId xmlns:a16="http://schemas.microsoft.com/office/drawing/2014/main" id="{903F6C7A-0B85-447F-95D0-33E0C5F5D79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459" y="3313379"/>
                          <a:ext cx="365385" cy="4936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33" name="Picture 6" descr="Logo Leicester City PNG transparente - StickPNG">
                          <a:extLst>
                            <a:ext uri="{FF2B5EF4-FFF2-40B4-BE49-F238E27FC236}">
                              <a16:creationId xmlns:a16="http://schemas.microsoft.com/office/drawing/2014/main" id="{41C8D5F6-ED25-460D-B097-8BD11577CB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826" y="4094382"/>
                          <a:ext cx="450650" cy="4506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34" name="Picture 8" descr="Logo Chelsea PNG transparente - StickPNG">
                          <a:extLst>
                            <a:ext uri="{FF2B5EF4-FFF2-40B4-BE49-F238E27FC236}">
                              <a16:creationId xmlns:a16="http://schemas.microsoft.com/office/drawing/2014/main" id="{C412F13B-0AE5-44D0-817D-9E5963177C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826" y="2767131"/>
                          <a:ext cx="450650" cy="4506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35" name="Picture 2" descr="Manchester, El Manchester City Fc, Organización imagen png - imagen  transparente descarga gratuita">
                          <a:extLst>
                            <a:ext uri="{FF2B5EF4-FFF2-40B4-BE49-F238E27FC236}">
                              <a16:creationId xmlns:a16="http://schemas.microsoft.com/office/drawing/2014/main" id="{D867CE61-7E81-45B7-A1E3-2487DD7D66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0" b="98667" l="1333" r="97778">
                                      <a14:foregroundMark x1="14222" y1="59111" x2="20889" y2="34667"/>
                                      <a14:foregroundMark x1="20889" y1="34667" x2="38667" y2="12444"/>
                                      <a14:foregroundMark x1="38667" y1="12444" x2="65333" y2="17778"/>
                                      <a14:foregroundMark x1="65333" y1="17778" x2="83111" y2="32444"/>
                                      <a14:foregroundMark x1="83111" y1="32444" x2="92000" y2="54222"/>
                                      <a14:foregroundMark x1="92000" y1="54222" x2="63556" y2="85333"/>
                                      <a14:foregroundMark x1="63556" y1="85333" x2="32889" y2="77333"/>
                                      <a14:foregroundMark x1="32889" y1="77333" x2="7556" y2="51556"/>
                                      <a14:foregroundMark x1="9333" y1="54222" x2="16000" y2="26667"/>
                                      <a14:foregroundMark x1="12889" y1="33333" x2="29333" y2="14222"/>
                                      <a14:foregroundMark x1="29333" y1="14222" x2="31111" y2="13333"/>
                                      <a14:foregroundMark x1="19556" y1="16444" x2="64444" y2="3111"/>
                                      <a14:foregroundMark x1="44620" y1="444" x2="41778" y2="0"/>
                                      <a14:foregroundMark x1="56000" y1="2222" x2="44620" y2="444"/>
                                      <a14:foregroundMark x1="16778" y1="14222" x2="14667" y2="15111"/>
                                      <a14:foregroundMark x1="40000" y1="4444" x2="16778" y2="14222"/>
                                      <a14:foregroundMark x1="14667" y1="15111" x2="4444" y2="40000"/>
                                      <a14:foregroundMark x1="4444" y1="40000" x2="4444" y2="41778"/>
                                      <a14:foregroundMark x1="4889" y1="49333" x2="24889" y2="90667"/>
                                      <a14:foregroundMark x1="24889" y1="90667" x2="27556" y2="92000"/>
                                      <a14:foregroundMark x1="35298" y1="96000" x2="62823" y2="98639"/>
                                      <a14:foregroundMark x1="30667" y1="95556" x2="35298" y2="96000"/>
                                      <a14:foregroundMark x1="93036" y1="77541" x2="93333" y2="77333"/>
                                      <a14:foregroundMark x1="68487" y1="94763" x2="90182" y2="79544"/>
                                      <a14:foregroundMark x1="94205" y1="71756" x2="97778" y2="48889"/>
                                      <a14:foregroundMark x1="93333" y1="77333" x2="93491" y2="76323"/>
                                      <a14:foregroundMark x1="97778" y1="48889" x2="96889" y2="45333"/>
                                      <a14:foregroundMark x1="1333" y1="51556" x2="1333" y2="51556"/>
                                      <a14:foregroundMark x1="16444" y1="57333" x2="36444" y2="82222"/>
                                      <a14:foregroundMark x1="36444" y1="82222" x2="56889" y2="91111"/>
                                      <a14:foregroundMark x1="53333" y1="91556" x2="91556" y2="66222"/>
                                      <a14:foregroundMark x1="90222" y1="48889" x2="66667" y2="5778"/>
                                      <a14:foregroundMark x1="66667" y1="5778" x2="66667" y2="5333"/>
                                      <a14:foregroundMark x1="67556" y1="9333" x2="92444" y2="33333"/>
                                      <a14:foregroundMark x1="29778" y1="42222" x2="61778" y2="39111"/>
                                      <a14:foregroundMark x1="61778" y1="39111" x2="62222" y2="40889"/>
                                      <a14:foregroundMark x1="50667" y1="29333" x2="68889" y2="43556"/>
                                      <a14:foregroundMark x1="68889" y1="43556" x2="69778" y2="47556"/>
                                      <a14:backgroundMark x1="14222" y1="14222" x2="14222" y2="14222"/>
                                      <a14:backgroundMark x1="41778" y1="444" x2="41778" y2="444"/>
                                      <a14:backgroundMark x1="43556" y1="444" x2="43556" y2="444"/>
                                      <a14:backgroundMark x1="44889" y1="444" x2="44889" y2="444"/>
                                      <a14:backgroundMark x1="42667" y1="0" x2="42667" y2="0"/>
                                      <a14:backgroundMark x1="92444" y1="77333" x2="92444" y2="77333"/>
                                      <a14:backgroundMark x1="92000" y1="79111" x2="93778" y2="75556"/>
                                      <a14:backgroundMark x1="92000" y1="81333" x2="95111" y2="76889"/>
                                      <a14:backgroundMark x1="88889" y1="82667" x2="92444" y2="78667"/>
                                      <a14:backgroundMark x1="89333" y1="81778" x2="92444" y2="77333"/>
                                      <a14:backgroundMark x1="92889" y1="76000" x2="92889" y2="76000"/>
                                      <a14:backgroundMark x1="62222" y1="99111" x2="62667" y2="99556"/>
                                      <a14:backgroundMark x1="63111" y1="98667" x2="63111" y2="98667"/>
                                      <a14:backgroundMark x1="60889" y1="98667" x2="60889" y2="98667"/>
                                      <a14:backgroundMark x1="30667" y1="96000" x2="30667" y2="9600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826" y="2008891"/>
                          <a:ext cx="450650" cy="4506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cxnSp>
                    <p:nvCxnSpPr>
                      <p:cNvPr id="40" name="Conector recto 39">
                        <a:extLst>
                          <a:ext uri="{FF2B5EF4-FFF2-40B4-BE49-F238E27FC236}">
                            <a16:creationId xmlns:a16="http://schemas.microsoft.com/office/drawing/2014/main" id="{A9C42EFF-6E59-4D9A-9025-E7DF902153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1508706" y="4822109"/>
                        <a:ext cx="7046835" cy="9525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Conector recto 28">
                        <a:extLst>
                          <a:ext uri="{FF2B5EF4-FFF2-40B4-BE49-F238E27FC236}">
                            <a16:creationId xmlns:a16="http://schemas.microsoft.com/office/drawing/2014/main" id="{A0020D0A-110D-4418-8B72-1D96166AB1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508706" y="1543050"/>
                        <a:ext cx="9525" cy="3288584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8" name="Google Shape;359;p40">
                      <a:extLst>
                        <a:ext uri="{FF2B5EF4-FFF2-40B4-BE49-F238E27FC236}">
                          <a16:creationId xmlns:a16="http://schemas.microsoft.com/office/drawing/2014/main" id="{5B019FFB-754E-4797-9B56-BEC7FE9591B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63633" y="1250490"/>
                      <a:ext cx="443951" cy="32885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b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Barlow Condensed SemiBold"/>
                        <a:buNone/>
                        <a:defRPr sz="3000" b="0" i="0" u="none" strike="noStrike" cap="none">
                          <a:solidFill>
                            <a:schemeClr val="dk1"/>
                          </a:solidFill>
                          <a:latin typeface="Barlow Condensed SemiBold"/>
                          <a:ea typeface="Barlow Condensed SemiBold"/>
                          <a:cs typeface="Barlow Condensed SemiBold"/>
                          <a:sym typeface="Barlow Condensed SemiBold"/>
                        </a:defRPr>
                      </a:lvl1pPr>
                      <a:lvl2pPr marR="0" lvl="1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  <a:defRPr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  <a:defRPr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  <a:defRPr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  <a:defRPr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  <a:defRPr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  <a:defRPr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  <a:defRPr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  <a:defRPr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s-ES" sz="1000" dirty="0">
                          <a:solidFill>
                            <a:schemeClr val="tx1"/>
                          </a:solidFill>
                          <a:latin typeface="Barlow Condensed SemiBold" panose="00000706000000000000" pitchFamily="2" charset="0"/>
                        </a:rPr>
                        <a:t>2000</a:t>
                      </a: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r>
                        <a:rPr lang="es-ES" sz="1000" dirty="0">
                          <a:solidFill>
                            <a:schemeClr val="tx1"/>
                          </a:solidFill>
                          <a:latin typeface="Barlow Condensed SemiBold" panose="00000706000000000000" pitchFamily="2" charset="0"/>
                        </a:rPr>
                        <a:t>1900</a:t>
                      </a: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r>
                        <a:rPr lang="es-ES" sz="1000" dirty="0">
                          <a:solidFill>
                            <a:schemeClr val="tx1"/>
                          </a:solidFill>
                          <a:latin typeface="Barlow Condensed SemiBold" panose="00000706000000000000" pitchFamily="2" charset="0"/>
                        </a:rPr>
                        <a:t>1800</a:t>
                      </a: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r>
                        <a:rPr lang="es-ES" sz="1000" dirty="0">
                          <a:solidFill>
                            <a:schemeClr val="tx1"/>
                          </a:solidFill>
                          <a:latin typeface="Barlow Condensed SemiBold" panose="00000706000000000000" pitchFamily="2" charset="0"/>
                        </a:rPr>
                        <a:t>1700</a:t>
                      </a: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endPara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endParaRPr>
                    </a:p>
                    <a:p>
                      <a:pPr algn="ctr"/>
                      <a:r>
                        <a:rPr lang="es-ES" sz="1000" dirty="0">
                          <a:solidFill>
                            <a:schemeClr val="tx1"/>
                          </a:solidFill>
                          <a:latin typeface="Barlow Condensed SemiBold" panose="00000706000000000000" pitchFamily="2" charset="0"/>
                        </a:rPr>
                        <a:t>1600</a:t>
                      </a:r>
                    </a:p>
                  </p:txBody>
                </p:sp>
              </p:grpSp>
              <p:sp>
                <p:nvSpPr>
                  <p:cNvPr id="47" name="Google Shape;359;p40">
                    <a:extLst>
                      <a:ext uri="{FF2B5EF4-FFF2-40B4-BE49-F238E27FC236}">
                        <a16:creationId xmlns:a16="http://schemas.microsoft.com/office/drawing/2014/main" id="{FB746D65-F79F-436F-8DE9-5C3CD5E9DB8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 rot="16200000">
                    <a:off x="342158" y="2524878"/>
                    <a:ext cx="676605" cy="3885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b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0"/>
                      <a:buFont typeface="Barlow Condensed SemiBold"/>
                      <a:buNone/>
                      <a:defRPr sz="3000" b="0" i="0" u="none" strike="noStrike" cap="none">
                        <a:solidFill>
                          <a:schemeClr val="dk1"/>
                        </a:solidFill>
                        <a:latin typeface="Barlow Condensed SemiBold"/>
                        <a:ea typeface="Barlow Condensed SemiBold"/>
                        <a:cs typeface="Barlow Condensed SemiBold"/>
                        <a:sym typeface="Barlow Condensed SemiBold"/>
                      </a:defRPr>
                    </a:lvl1pPr>
                    <a:lvl2pPr marR="0" lvl="1" algn="l" rtl="0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Arial"/>
                      <a:buNone/>
                      <a:def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Arial"/>
                      <a:buNone/>
                      <a:def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Arial"/>
                      <a:buNone/>
                      <a:def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Arial"/>
                      <a:buNone/>
                      <a:def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Arial"/>
                      <a:buNone/>
                      <a:def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Arial"/>
                      <a:buNone/>
                      <a:def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Arial"/>
                      <a:buNone/>
                      <a:def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Arial"/>
                      <a:buNone/>
                      <a:def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algn="ctr"/>
                    <a:r>
                      <a:rPr lang="es-ES" sz="1000" dirty="0">
                        <a:solidFill>
                          <a:schemeClr val="tx1"/>
                        </a:solidFill>
                        <a:latin typeface="Barlow Condensed SemiBold" panose="00000706000000000000" pitchFamily="2" charset="0"/>
                      </a:rPr>
                      <a:t>ELO RATING</a:t>
                    </a:r>
                  </a:p>
                </p:txBody>
              </p:sp>
            </p:grpSp>
            <p:sp>
              <p:nvSpPr>
                <p:cNvPr id="62" name="Google Shape;359;p40">
                  <a:extLst>
                    <a:ext uri="{FF2B5EF4-FFF2-40B4-BE49-F238E27FC236}">
                      <a16:creationId xmlns:a16="http://schemas.microsoft.com/office/drawing/2014/main" id="{5121648F-51FE-425C-B177-01531841CD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78245" y="4675330"/>
                  <a:ext cx="888218" cy="203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15/16</a:t>
                  </a:r>
                </a:p>
              </p:txBody>
            </p:sp>
            <p:sp>
              <p:nvSpPr>
                <p:cNvPr id="63" name="Google Shape;359;p40">
                  <a:extLst>
                    <a:ext uri="{FF2B5EF4-FFF2-40B4-BE49-F238E27FC236}">
                      <a16:creationId xmlns:a16="http://schemas.microsoft.com/office/drawing/2014/main" id="{ED2EA56B-1B11-4328-8E1F-89AC2EE2264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24274" y="4675330"/>
                  <a:ext cx="888218" cy="203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16/17</a:t>
                  </a:r>
                </a:p>
              </p:txBody>
            </p:sp>
            <p:sp>
              <p:nvSpPr>
                <p:cNvPr id="64" name="Google Shape;359;p40">
                  <a:extLst>
                    <a:ext uri="{FF2B5EF4-FFF2-40B4-BE49-F238E27FC236}">
                      <a16:creationId xmlns:a16="http://schemas.microsoft.com/office/drawing/2014/main" id="{CDF04542-96D5-48F0-BD48-6EEFCF7EE06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9819" y="4675330"/>
                  <a:ext cx="888218" cy="203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17/18</a:t>
                  </a:r>
                </a:p>
              </p:txBody>
            </p:sp>
            <p:sp>
              <p:nvSpPr>
                <p:cNvPr id="65" name="Google Shape;359;p40">
                  <a:extLst>
                    <a:ext uri="{FF2B5EF4-FFF2-40B4-BE49-F238E27FC236}">
                      <a16:creationId xmlns:a16="http://schemas.microsoft.com/office/drawing/2014/main" id="{A0D9852D-7AC7-48A4-BC90-B7B5E590B23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65848" y="4675330"/>
                  <a:ext cx="888218" cy="203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18/19</a:t>
                  </a:r>
                </a:p>
              </p:txBody>
            </p:sp>
            <p:sp>
              <p:nvSpPr>
                <p:cNvPr id="66" name="Google Shape;359;p40">
                  <a:extLst>
                    <a:ext uri="{FF2B5EF4-FFF2-40B4-BE49-F238E27FC236}">
                      <a16:creationId xmlns:a16="http://schemas.microsoft.com/office/drawing/2014/main" id="{56639376-81C0-4933-A6DE-382280E2BA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80618" y="4675330"/>
                  <a:ext cx="888218" cy="203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19/20</a:t>
                  </a:r>
                </a:p>
              </p:txBody>
            </p:sp>
            <p:sp>
              <p:nvSpPr>
                <p:cNvPr id="67" name="Google Shape;359;p40">
                  <a:extLst>
                    <a:ext uri="{FF2B5EF4-FFF2-40B4-BE49-F238E27FC236}">
                      <a16:creationId xmlns:a16="http://schemas.microsoft.com/office/drawing/2014/main" id="{BBAF3A6F-8CBC-4ABE-9907-1C0EEB7C22A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88987" y="4654198"/>
                  <a:ext cx="553536" cy="246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20/21</a:t>
                  </a:r>
                </a:p>
              </p:txBody>
            </p:sp>
            <p:sp>
              <p:nvSpPr>
                <p:cNvPr id="59" name="Google Shape;359;p40">
                  <a:extLst>
                    <a:ext uri="{FF2B5EF4-FFF2-40B4-BE49-F238E27FC236}">
                      <a16:creationId xmlns:a16="http://schemas.microsoft.com/office/drawing/2014/main" id="{EC833AA9-E920-4CB9-9E37-026D3286378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35151" y="4846966"/>
                  <a:ext cx="888218" cy="203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Temporadas</a:t>
                  </a:r>
                </a:p>
              </p:txBody>
            </p:sp>
          </p:grp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95D11AC9-B09A-4CD9-9AAE-ED967AC96377}"/>
                  </a:ext>
                </a:extLst>
              </p:cNvPr>
              <p:cNvSpPr/>
              <p:nvPr/>
            </p:nvSpPr>
            <p:spPr>
              <a:xfrm>
                <a:off x="4331046" y="1812925"/>
                <a:ext cx="57150" cy="57150"/>
              </a:xfrm>
              <a:prstGeom prst="ellipse">
                <a:avLst/>
              </a:prstGeom>
              <a:solidFill>
                <a:srgbClr val="1DF30D"/>
              </a:solidFill>
              <a:ln>
                <a:solidFill>
                  <a:srgbClr val="1DF30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C0110DBF-B403-4D6E-9C8C-CABE1CAA613A}"/>
                  </a:ext>
                </a:extLst>
              </p:cNvPr>
              <p:cNvSpPr/>
              <p:nvPr/>
            </p:nvSpPr>
            <p:spPr>
              <a:xfrm>
                <a:off x="3251376" y="2228384"/>
                <a:ext cx="57150" cy="57150"/>
              </a:xfrm>
              <a:prstGeom prst="ellipse">
                <a:avLst/>
              </a:prstGeom>
              <a:solidFill>
                <a:srgbClr val="1DF30D"/>
              </a:solidFill>
              <a:ln>
                <a:solidFill>
                  <a:srgbClr val="1DF30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67C8C09E-8C97-424C-A464-B7CFB5666C69}"/>
                  </a:ext>
                </a:extLst>
              </p:cNvPr>
              <p:cNvSpPr/>
              <p:nvPr/>
            </p:nvSpPr>
            <p:spPr>
              <a:xfrm>
                <a:off x="5405650" y="1476375"/>
                <a:ext cx="57150" cy="57150"/>
              </a:xfrm>
              <a:prstGeom prst="ellipse">
                <a:avLst/>
              </a:prstGeom>
              <a:solidFill>
                <a:srgbClr val="1DF30D"/>
              </a:solidFill>
              <a:ln>
                <a:solidFill>
                  <a:srgbClr val="1DF30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E1F5A9CA-E020-4C61-A53E-C7C5D99E1DD4}"/>
                  </a:ext>
                </a:extLst>
              </p:cNvPr>
              <p:cNvSpPr/>
              <p:nvPr/>
            </p:nvSpPr>
            <p:spPr>
              <a:xfrm>
                <a:off x="7568906" y="2111375"/>
                <a:ext cx="57150" cy="57150"/>
              </a:xfrm>
              <a:prstGeom prst="ellipse">
                <a:avLst/>
              </a:prstGeom>
              <a:solidFill>
                <a:srgbClr val="1DF30D"/>
              </a:solidFill>
              <a:ln>
                <a:solidFill>
                  <a:srgbClr val="1DF30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3CB5AD47-96C3-45B6-A2A3-3C886E9A2A46}"/>
                  </a:ext>
                </a:extLst>
              </p:cNvPr>
              <p:cNvSpPr/>
              <p:nvPr/>
            </p:nvSpPr>
            <p:spPr>
              <a:xfrm>
                <a:off x="6491845" y="1584325"/>
                <a:ext cx="57150" cy="57150"/>
              </a:xfrm>
              <a:prstGeom prst="ellipse">
                <a:avLst/>
              </a:prstGeom>
              <a:solidFill>
                <a:srgbClr val="1DF30D"/>
              </a:solidFill>
              <a:ln>
                <a:solidFill>
                  <a:srgbClr val="1DF30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Elipse 74">
                <a:extLst>
                  <a:ext uri="{FF2B5EF4-FFF2-40B4-BE49-F238E27FC236}">
                    <a16:creationId xmlns:a16="http://schemas.microsoft.com/office/drawing/2014/main" id="{369F9B30-7D23-4479-A3F3-19C04049B730}"/>
                  </a:ext>
                </a:extLst>
              </p:cNvPr>
              <p:cNvSpPr/>
              <p:nvPr/>
            </p:nvSpPr>
            <p:spPr>
              <a:xfrm>
                <a:off x="2175183" y="2712513"/>
                <a:ext cx="57150" cy="57150"/>
              </a:xfrm>
              <a:prstGeom prst="ellipse">
                <a:avLst/>
              </a:prstGeom>
              <a:solidFill>
                <a:srgbClr val="1DF30D"/>
              </a:solidFill>
              <a:ln>
                <a:solidFill>
                  <a:srgbClr val="1DF30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7DA597D0-D4FA-4367-B15E-17746A4A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2987" y="4683117"/>
              <a:ext cx="546907" cy="148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32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1800457" y="1632544"/>
            <a:ext cx="7215952" cy="939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 dirty="0"/>
              <a:t>A partir del proceso ya mencionado, se obtuvo nuestro modelo y los resultados</a:t>
            </a:r>
            <a:endParaRPr sz="3400" dirty="0"/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3944679" y="2607238"/>
            <a:ext cx="5199321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877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59;p40">
            <a:extLst>
              <a:ext uri="{FF2B5EF4-FFF2-40B4-BE49-F238E27FC236}">
                <a16:creationId xmlns:a16="http://schemas.microsoft.com/office/drawing/2014/main" id="{9530142C-BAA1-4013-A66F-D4730608167B}"/>
              </a:ext>
            </a:extLst>
          </p:cNvPr>
          <p:cNvSpPr txBox="1">
            <a:spLocks/>
          </p:cNvSpPr>
          <p:nvPr/>
        </p:nvSpPr>
        <p:spPr>
          <a:xfrm>
            <a:off x="565072" y="311866"/>
            <a:ext cx="79904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rgbClr val="F5340B"/>
                </a:solidFill>
                <a:latin typeface="Barlow Condensed SemiBold" panose="00000706000000000000" pitchFamily="2" charset="0"/>
              </a:rPr>
              <a:t>Predicción de Resultados: </a:t>
            </a:r>
            <a:r>
              <a:rPr lang="es-ES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Evaluación del Modelo</a:t>
            </a:r>
          </a:p>
        </p:txBody>
      </p:sp>
      <p:sp>
        <p:nvSpPr>
          <p:cNvPr id="3" name="Google Shape;359;p40">
            <a:extLst>
              <a:ext uri="{FF2B5EF4-FFF2-40B4-BE49-F238E27FC236}">
                <a16:creationId xmlns:a16="http://schemas.microsoft.com/office/drawing/2014/main" id="{BF3E431C-B161-4C62-ACC8-F9F16609068F}"/>
              </a:ext>
            </a:extLst>
          </p:cNvPr>
          <p:cNvSpPr txBox="1">
            <a:spLocks/>
          </p:cNvSpPr>
          <p:nvPr/>
        </p:nvSpPr>
        <p:spPr>
          <a:xfrm>
            <a:off x="744494" y="2038707"/>
            <a:ext cx="2334072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Precisión </a:t>
            </a:r>
          </a:p>
          <a:p>
            <a:pPr algn="ctr"/>
            <a:r>
              <a:rPr lang="es-ES" sz="4600" dirty="0">
                <a:solidFill>
                  <a:srgbClr val="00838D"/>
                </a:solidFill>
                <a:latin typeface="Barlow Condensed SemiBold" panose="00000706000000000000" pitchFamily="2" charset="0"/>
              </a:rPr>
              <a:t>61% 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D1B2B32-B9BD-424F-8983-7D51055AAC4C}"/>
              </a:ext>
            </a:extLst>
          </p:cNvPr>
          <p:cNvGrpSpPr/>
          <p:nvPr/>
        </p:nvGrpSpPr>
        <p:grpSpPr>
          <a:xfrm>
            <a:off x="3873919" y="889196"/>
            <a:ext cx="6035625" cy="3621375"/>
            <a:chOff x="1672980" y="1173284"/>
            <a:chExt cx="6035625" cy="362137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116369C-B3FD-4259-9820-43FE9F141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980" y="1173284"/>
              <a:ext cx="6035625" cy="362137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6CCABE3-CCD9-4269-A12C-81C3ECB4BB45}"/>
                </a:ext>
              </a:extLst>
            </p:cNvPr>
            <p:cNvSpPr txBox="1"/>
            <p:nvPr/>
          </p:nvSpPr>
          <p:spPr>
            <a:xfrm>
              <a:off x="5582092" y="1907221"/>
              <a:ext cx="104199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tx1"/>
                  </a:solidFill>
                  <a:latin typeface="Barlow Condensed SemiBold" panose="00000706000000000000" pitchFamily="2" charset="0"/>
                </a:rPr>
                <a:t>Empate 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8AA3B0C-ADCF-435D-86C3-8F4834DA0BA9}"/>
                </a:ext>
              </a:extLst>
            </p:cNvPr>
            <p:cNvSpPr txBox="1"/>
            <p:nvPr/>
          </p:nvSpPr>
          <p:spPr>
            <a:xfrm>
              <a:off x="2543303" y="2570744"/>
              <a:ext cx="97718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ES" dirty="0">
                  <a:solidFill>
                    <a:schemeClr val="tx1"/>
                  </a:solidFill>
                  <a:latin typeface="Barlow Condensed SemiBold" panose="00000706000000000000" pitchFamily="2" charset="0"/>
                </a:rPr>
                <a:t>Victoria Local 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EA46E077-A699-4A52-83BC-A72B4615B825}"/>
                </a:ext>
              </a:extLst>
            </p:cNvPr>
            <p:cNvSpPr txBox="1"/>
            <p:nvPr/>
          </p:nvSpPr>
          <p:spPr>
            <a:xfrm>
              <a:off x="5463589" y="3813715"/>
              <a:ext cx="116049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ES" dirty="0">
                  <a:solidFill>
                    <a:schemeClr val="tx1"/>
                  </a:solidFill>
                  <a:latin typeface="Barlow Condensed SemiBold" panose="00000706000000000000" pitchFamily="2" charset="0"/>
                </a:rPr>
                <a:t>Victoria Visitante</a:t>
              </a:r>
            </a:p>
          </p:txBody>
        </p:sp>
      </p:grpSp>
      <p:pic>
        <p:nvPicPr>
          <p:cNvPr id="2050" name="Picture 2" descr="Messi no para de hacer historia: Llegó a 700 goles con el Barça">
            <a:extLst>
              <a:ext uri="{FF2B5EF4-FFF2-40B4-BE49-F238E27FC236}">
                <a16:creationId xmlns:a16="http://schemas.microsoft.com/office/drawing/2014/main" id="{68159D16-560B-400B-99DB-F3537D75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14" b="99439" l="10000" r="90000">
                        <a14:foregroundMark x1="43583" y1="8275" x2="47833" y2="7994"/>
                        <a14:foregroundMark x1="71000" y1="10519" x2="71000" y2="10519"/>
                        <a14:foregroundMark x1="40167" y1="75456" x2="39167" y2="90323"/>
                        <a14:foregroundMark x1="39167" y1="90323" x2="40167" y2="98177"/>
                        <a14:foregroundMark x1="37250" y1="99439" x2="38333" y2="95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7" y="3180507"/>
            <a:ext cx="3328065" cy="197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9B19F0D4-E12A-49B8-B154-28E0812813C0}"/>
              </a:ext>
            </a:extLst>
          </p:cNvPr>
          <p:cNvSpPr/>
          <p:nvPr/>
        </p:nvSpPr>
        <p:spPr>
          <a:xfrm>
            <a:off x="3494025" y="2229521"/>
            <a:ext cx="759787" cy="684458"/>
          </a:xfrm>
          <a:prstGeom prst="rightArrow">
            <a:avLst/>
          </a:prstGeom>
          <a:solidFill>
            <a:srgbClr val="0C2E3A"/>
          </a:solidFill>
          <a:ln>
            <a:solidFill>
              <a:srgbClr val="0C2E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2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E086EAE-793C-47AF-AFC1-A345EB028DFA}"/>
              </a:ext>
            </a:extLst>
          </p:cNvPr>
          <p:cNvGrpSpPr/>
          <p:nvPr/>
        </p:nvGrpSpPr>
        <p:grpSpPr>
          <a:xfrm>
            <a:off x="-39546" y="3814489"/>
            <a:ext cx="2353850" cy="1384815"/>
            <a:chOff x="-39546" y="3814489"/>
            <a:chExt cx="2353850" cy="138481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1FDAABA-DD6D-4ABE-B57C-4456D9B5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8371" y="4137717"/>
              <a:ext cx="2352675" cy="1061587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7C9534B8-4D37-46A8-9D64-8D38EEC2B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9546" y="3814489"/>
              <a:ext cx="474371" cy="1061587"/>
            </a:xfrm>
            <a:prstGeom prst="rect">
              <a:avLst/>
            </a:prstGeom>
          </p:spPr>
        </p:pic>
      </p:grpSp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575155" y="291886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dirty="0"/>
              <a:t>Resultados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E07EF7B-DC53-4DE4-8570-69E95A15B8AB}"/>
              </a:ext>
            </a:extLst>
          </p:cNvPr>
          <p:cNvSpPr txBox="1"/>
          <p:nvPr/>
        </p:nvSpPr>
        <p:spPr>
          <a:xfrm>
            <a:off x="902218" y="4170567"/>
            <a:ext cx="71230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Predicciones Totales</a:t>
            </a:r>
            <a:r>
              <a:rPr lang="en-US" sz="36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: </a:t>
            </a:r>
            <a:r>
              <a:rPr lang="es-ES" sz="5400" b="1" dirty="0">
                <a:solidFill>
                  <a:srgbClr val="00B050"/>
                </a:solidFill>
                <a:latin typeface="Barlow Condensed SemiBold" panose="00000706000000000000" pitchFamily="2" charset="0"/>
              </a:rPr>
              <a:t>15</a:t>
            </a:r>
            <a:r>
              <a:rPr lang="es-ES" sz="54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 </a:t>
            </a:r>
            <a:r>
              <a:rPr lang="es-ES" sz="5400" b="1" dirty="0">
                <a:solidFill>
                  <a:schemeClr val="bg2"/>
                </a:solidFill>
                <a:latin typeface="Barlow Condensed SemiBold" panose="00000706000000000000" pitchFamily="2" charset="0"/>
              </a:rPr>
              <a:t>/</a:t>
            </a:r>
            <a:r>
              <a:rPr lang="es-ES" sz="5400" b="1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 </a:t>
            </a:r>
            <a:r>
              <a:rPr lang="es-ES" sz="5400" b="1" dirty="0">
                <a:solidFill>
                  <a:schemeClr val="bg2"/>
                </a:solidFill>
                <a:latin typeface="Barlow Condensed SemiBold" panose="00000706000000000000" pitchFamily="2" charset="0"/>
              </a:rPr>
              <a:t>20</a:t>
            </a:r>
            <a:endParaRPr lang="es-ES" sz="5400" b="1" dirty="0">
              <a:solidFill>
                <a:srgbClr val="00B050"/>
              </a:solidFill>
              <a:latin typeface="Barlow Condensed SemiBold" panose="00000706000000000000" pitchFamily="2" charset="0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5290AD5-2ED7-4B71-933C-AFCA53CB36AA}"/>
              </a:ext>
            </a:extLst>
          </p:cNvPr>
          <p:cNvGrpSpPr/>
          <p:nvPr/>
        </p:nvGrpSpPr>
        <p:grpSpPr>
          <a:xfrm>
            <a:off x="5302152" y="1212316"/>
            <a:ext cx="3375592" cy="2736961"/>
            <a:chOff x="5302152" y="1212316"/>
            <a:chExt cx="3375592" cy="2736961"/>
          </a:xfrm>
        </p:grpSpPr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915B4407-7698-4625-BBE6-DCC32413DEC0}"/>
                </a:ext>
              </a:extLst>
            </p:cNvPr>
            <p:cNvSpPr/>
            <p:nvPr/>
          </p:nvSpPr>
          <p:spPr>
            <a:xfrm>
              <a:off x="8084942" y="2052493"/>
              <a:ext cx="578679" cy="577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6B768A6-FAAD-4B2E-8CF5-87B587232CEA}"/>
                </a:ext>
              </a:extLst>
            </p:cNvPr>
            <p:cNvGrpSpPr/>
            <p:nvPr/>
          </p:nvGrpSpPr>
          <p:grpSpPr>
            <a:xfrm>
              <a:off x="5302152" y="1212316"/>
              <a:ext cx="3325413" cy="2702089"/>
              <a:chOff x="5302152" y="1212316"/>
              <a:chExt cx="3325413" cy="2702089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827F9B66-B20F-42FD-98D8-92D1556B68D9}"/>
                  </a:ext>
                </a:extLst>
              </p:cNvPr>
              <p:cNvGrpSpPr/>
              <p:nvPr/>
            </p:nvGrpSpPr>
            <p:grpSpPr>
              <a:xfrm>
                <a:off x="5302152" y="2073119"/>
                <a:ext cx="3325413" cy="1841286"/>
                <a:chOff x="5187173" y="1491501"/>
                <a:chExt cx="3325413" cy="1841286"/>
              </a:xfrm>
            </p:grpSpPr>
            <p:pic>
              <p:nvPicPr>
                <p:cNvPr id="29" name="Picture 2" descr="Manchester, El Manchester City Fc, Organización imagen png - imagen  transparente descarga gratuita">
                  <a:extLst>
                    <a:ext uri="{FF2B5EF4-FFF2-40B4-BE49-F238E27FC236}">
                      <a16:creationId xmlns:a16="http://schemas.microsoft.com/office/drawing/2014/main" id="{0F602F91-70AC-4236-B592-D7AB8EA98B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667" l="1333" r="97778">
                              <a14:foregroundMark x1="14222" y1="59111" x2="20889" y2="34667"/>
                              <a14:foregroundMark x1="20889" y1="34667" x2="38667" y2="12444"/>
                              <a14:foregroundMark x1="38667" y1="12444" x2="65333" y2="17778"/>
                              <a14:foregroundMark x1="65333" y1="17778" x2="83111" y2="32444"/>
                              <a14:foregroundMark x1="83111" y1="32444" x2="92000" y2="54222"/>
                              <a14:foregroundMark x1="92000" y1="54222" x2="63556" y2="85333"/>
                              <a14:foregroundMark x1="63556" y1="85333" x2="32889" y2="77333"/>
                              <a14:foregroundMark x1="32889" y1="77333" x2="7556" y2="51556"/>
                              <a14:foregroundMark x1="9333" y1="54222" x2="16000" y2="26667"/>
                              <a14:foregroundMark x1="12889" y1="33333" x2="29333" y2="14222"/>
                              <a14:foregroundMark x1="29333" y1="14222" x2="31111" y2="13333"/>
                              <a14:foregroundMark x1="19556" y1="16444" x2="64444" y2="3111"/>
                              <a14:foregroundMark x1="44620" y1="444" x2="41778" y2="0"/>
                              <a14:foregroundMark x1="56000" y1="2222" x2="44620" y2="444"/>
                              <a14:foregroundMark x1="16778" y1="14222" x2="14667" y2="15111"/>
                              <a14:foregroundMark x1="40000" y1="4444" x2="16778" y2="14222"/>
                              <a14:foregroundMark x1="14667" y1="15111" x2="4444" y2="40000"/>
                              <a14:foregroundMark x1="4444" y1="40000" x2="4444" y2="41778"/>
                              <a14:foregroundMark x1="4889" y1="49333" x2="24889" y2="90667"/>
                              <a14:foregroundMark x1="24889" y1="90667" x2="27556" y2="92000"/>
                              <a14:foregroundMark x1="35298" y1="96000" x2="62823" y2="98639"/>
                              <a14:foregroundMark x1="30667" y1="95556" x2="35298" y2="96000"/>
                              <a14:foregroundMark x1="93036" y1="77541" x2="93333" y2="77333"/>
                              <a14:foregroundMark x1="68487" y1="94763" x2="90182" y2="79544"/>
                              <a14:foregroundMark x1="94205" y1="71756" x2="97778" y2="48889"/>
                              <a14:foregroundMark x1="93333" y1="77333" x2="93491" y2="76323"/>
                              <a14:foregroundMark x1="97778" y1="48889" x2="96889" y2="45333"/>
                              <a14:foregroundMark x1="1333" y1="51556" x2="1333" y2="51556"/>
                              <a14:foregroundMark x1="16444" y1="57333" x2="36444" y2="82222"/>
                              <a14:foregroundMark x1="36444" y1="82222" x2="56889" y2="91111"/>
                              <a14:foregroundMark x1="53333" y1="91556" x2="91556" y2="66222"/>
                              <a14:foregroundMark x1="90222" y1="48889" x2="66667" y2="5778"/>
                              <a14:foregroundMark x1="66667" y1="5778" x2="66667" y2="5333"/>
                              <a14:foregroundMark x1="67556" y1="9333" x2="92444" y2="33333"/>
                              <a14:foregroundMark x1="29778" y1="42222" x2="61778" y2="39111"/>
                              <a14:foregroundMark x1="61778" y1="39111" x2="62222" y2="40889"/>
                              <a14:foregroundMark x1="50667" y1="29333" x2="68889" y2="43556"/>
                              <a14:foregroundMark x1="68889" y1="43556" x2="69778" y2="47556"/>
                              <a14:backgroundMark x1="14222" y1="14222" x2="14222" y2="14222"/>
                              <a14:backgroundMark x1="41778" y1="444" x2="41778" y2="444"/>
                              <a14:backgroundMark x1="43556" y1="444" x2="43556" y2="444"/>
                              <a14:backgroundMark x1="44889" y1="444" x2="44889" y2="444"/>
                              <a14:backgroundMark x1="42667" y1="0" x2="42667" y2="0"/>
                              <a14:backgroundMark x1="92444" y1="77333" x2="92444" y2="77333"/>
                              <a14:backgroundMark x1="92000" y1="79111" x2="93778" y2="75556"/>
                              <a14:backgroundMark x1="92000" y1="81333" x2="95111" y2="76889"/>
                              <a14:backgroundMark x1="88889" y1="82667" x2="92444" y2="78667"/>
                              <a14:backgroundMark x1="89333" y1="81778" x2="92444" y2="77333"/>
                              <a14:backgroundMark x1="92889" y1="76000" x2="92889" y2="76000"/>
                              <a14:backgroundMark x1="62222" y1="99111" x2="62667" y2="99556"/>
                              <a14:backgroundMark x1="63111" y1="98667" x2="63111" y2="98667"/>
                              <a14:backgroundMark x1="60889" y1="98667" x2="60889" y2="98667"/>
                              <a14:backgroundMark x1="30667" y1="96000" x2="30667" y2="96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6158" y="1534905"/>
                  <a:ext cx="450650" cy="4506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2" name="Picture 6" descr="Logo Tottenham Hotspurs PNG transparente - StickPNG">
                  <a:extLst>
                    <a:ext uri="{FF2B5EF4-FFF2-40B4-BE49-F238E27FC236}">
                      <a16:creationId xmlns:a16="http://schemas.microsoft.com/office/drawing/2014/main" id="{917E9195-9E8F-44EC-9ED2-D2F1B339F0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7173" y="1491501"/>
                  <a:ext cx="577800" cy="577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8" name="Picture 12" descr="Logo Manchester United: la historia y el significado del logotipo, la marca  y el símbolo. | png, vector">
                  <a:extLst>
                    <a:ext uri="{FF2B5EF4-FFF2-40B4-BE49-F238E27FC236}">
                      <a16:creationId xmlns:a16="http://schemas.microsoft.com/office/drawing/2014/main" id="{1E928204-CCC9-463C-9FD6-2EF64EE2D7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540" b="98230" l="2691" r="96861">
                              <a14:foregroundMark x1="36323" y1="7965" x2="52915" y2="7522"/>
                              <a14:foregroundMark x1="40807" y1="6195" x2="44843" y2="6195"/>
                              <a14:foregroundMark x1="50673" y1="5310" x2="49776" y2="3540"/>
                              <a14:foregroundMark x1="89238" y1="21681" x2="91031" y2="37611"/>
                              <a14:foregroundMark x1="90135" y1="52655" x2="97309" y2="54425"/>
                              <a14:foregroundMark x1="14350" y1="61504" x2="7623" y2="50885"/>
                              <a14:foregroundMark x1="5381" y1="57965" x2="3139" y2="53097"/>
                              <a14:foregroundMark x1="6278" y1="35841" x2="4933" y2="34071"/>
                              <a14:foregroundMark x1="35874" y1="91593" x2="53363" y2="92920"/>
                              <a14:foregroundMark x1="49327" y1="98230" x2="51121" y2="98230"/>
                              <a14:foregroundMark x1="87892" y1="21239" x2="87892" y2="21239"/>
                              <a14:foregroundMark x1="86996" y1="21239" x2="86996" y2="21239"/>
                              <a14:foregroundMark x1="87892" y1="25664" x2="87444" y2="2035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6159" y="2166291"/>
                  <a:ext cx="450649" cy="456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10" name="Picture 14" descr="Logo Southampton FC PNG transparente - StickPNG">
                  <a:extLst>
                    <a:ext uri="{FF2B5EF4-FFF2-40B4-BE49-F238E27FC236}">
                      <a16:creationId xmlns:a16="http://schemas.microsoft.com/office/drawing/2014/main" id="{A7FEC059-4EBA-4B32-92E8-718BEA73C7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3136" y="2166794"/>
                  <a:ext cx="450649" cy="513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12" name="Picture 16" descr="Everton FC Logo - PNG y Vector">
                  <a:extLst>
                    <a:ext uri="{FF2B5EF4-FFF2-40B4-BE49-F238E27FC236}">
                      <a16:creationId xmlns:a16="http://schemas.microsoft.com/office/drawing/2014/main" id="{12194CD5-20DB-4F70-9528-98122D5C59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10381" y="2818844"/>
                  <a:ext cx="502205" cy="513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14" name="Picture 18" descr="Leeds United Football Club | Futbolpedia | Fandom">
                  <a:extLst>
                    <a:ext uri="{FF2B5EF4-FFF2-40B4-BE49-F238E27FC236}">
                      <a16:creationId xmlns:a16="http://schemas.microsoft.com/office/drawing/2014/main" id="{79065238-C613-4E7E-A9E4-F8AC7F5159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98556" y="2818844"/>
                  <a:ext cx="418927" cy="513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CuadroTexto 47">
                  <a:extLst>
                    <a:ext uri="{FF2B5EF4-FFF2-40B4-BE49-F238E27FC236}">
                      <a16:creationId xmlns:a16="http://schemas.microsoft.com/office/drawing/2014/main" id="{3BAA181C-4FD9-4628-B102-825FD2ED793C}"/>
                    </a:ext>
                  </a:extLst>
                </p:cNvPr>
                <p:cNvSpPr txBox="1"/>
                <p:nvPr/>
              </p:nvSpPr>
              <p:spPr>
                <a:xfrm>
                  <a:off x="5785145" y="1627502"/>
                  <a:ext cx="21488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Tottenham vs Manchester City</a:t>
                  </a:r>
                </a:p>
              </p:txBody>
            </p:sp>
            <p:sp>
              <p:nvSpPr>
                <p:cNvPr id="52" name="CuadroTexto 51">
                  <a:extLst>
                    <a:ext uri="{FF2B5EF4-FFF2-40B4-BE49-F238E27FC236}">
                      <a16:creationId xmlns:a16="http://schemas.microsoft.com/office/drawing/2014/main" id="{A585D0A2-1E3B-4A5C-ABFB-B5788CBF5AA4}"/>
                    </a:ext>
                  </a:extLst>
                </p:cNvPr>
                <p:cNvSpPr txBox="1"/>
                <p:nvPr/>
              </p:nvSpPr>
              <p:spPr>
                <a:xfrm>
                  <a:off x="5741228" y="2256775"/>
                  <a:ext cx="223672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Southampton Vs Manchester </a:t>
                  </a:r>
                  <a:r>
                    <a:rPr lang="es-ES" dirty="0" err="1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Udt</a:t>
                  </a:r>
                  <a:endParaRPr lang="es-ES" dirty="0">
                    <a:solidFill>
                      <a:schemeClr val="tx1"/>
                    </a:solidFill>
                    <a:latin typeface="Barlow Condensed SemiBold" panose="00000706000000000000" pitchFamily="2" charset="0"/>
                  </a:endParaRPr>
                </a:p>
              </p:txBody>
            </p:sp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E73BF7F8-82DD-4851-99E5-C879063317B7}"/>
                    </a:ext>
                  </a:extLst>
                </p:cNvPr>
                <p:cNvSpPr txBox="1"/>
                <p:nvPr/>
              </p:nvSpPr>
              <p:spPr>
                <a:xfrm>
                  <a:off x="5785145" y="2921927"/>
                  <a:ext cx="21488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Leeds </a:t>
                  </a:r>
                  <a:r>
                    <a:rPr lang="es-ES" dirty="0" err="1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United</a:t>
                  </a:r>
                  <a:r>
                    <a:rPr lang="es-ES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 Vs </a:t>
                  </a:r>
                  <a:r>
                    <a:rPr lang="es-ES" dirty="0" err="1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Everton</a:t>
                  </a:r>
                  <a:endParaRPr lang="es-ES" dirty="0">
                    <a:solidFill>
                      <a:schemeClr val="tx1"/>
                    </a:solidFill>
                    <a:latin typeface="Barlow Condensed SemiBold" panose="00000706000000000000" pitchFamily="2" charset="0"/>
                  </a:endParaRPr>
                </a:p>
              </p:txBody>
            </p:sp>
          </p:grpSp>
          <p:pic>
            <p:nvPicPr>
              <p:cNvPr id="25" name="Imagen 24">
                <a:extLst>
                  <a:ext uri="{FF2B5EF4-FFF2-40B4-BE49-F238E27FC236}">
                    <a16:creationId xmlns:a16="http://schemas.microsoft.com/office/drawing/2014/main" id="{C4B62474-3FF1-4803-BC3B-646E45E5C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9156" y="1212316"/>
                <a:ext cx="736787" cy="736787"/>
              </a:xfrm>
              <a:prstGeom prst="rect">
                <a:avLst/>
              </a:prstGeom>
            </p:spPr>
          </p:pic>
        </p:grp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4738FFF0-6E8E-4F8D-80AF-BAE8C71D747E}"/>
                </a:ext>
              </a:extLst>
            </p:cNvPr>
            <p:cNvSpPr/>
            <p:nvPr/>
          </p:nvSpPr>
          <p:spPr>
            <a:xfrm>
              <a:off x="8070277" y="2673524"/>
              <a:ext cx="607467" cy="6009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201CE3B6-CE76-4393-819D-6F810AB3B713}"/>
                </a:ext>
              </a:extLst>
            </p:cNvPr>
            <p:cNvSpPr/>
            <p:nvPr/>
          </p:nvSpPr>
          <p:spPr>
            <a:xfrm>
              <a:off x="8082295" y="3348355"/>
              <a:ext cx="584816" cy="6009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19B95B3-DB82-4C93-B087-2FE3833438D0}"/>
              </a:ext>
            </a:extLst>
          </p:cNvPr>
          <p:cNvGrpSpPr/>
          <p:nvPr/>
        </p:nvGrpSpPr>
        <p:grpSpPr>
          <a:xfrm>
            <a:off x="626771" y="1212316"/>
            <a:ext cx="2875966" cy="2712787"/>
            <a:chOff x="626771" y="1212316"/>
            <a:chExt cx="2875966" cy="2712787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4BCFB65-34B5-44CC-8660-99EF49EF8094}"/>
                </a:ext>
              </a:extLst>
            </p:cNvPr>
            <p:cNvGrpSpPr/>
            <p:nvPr/>
          </p:nvGrpSpPr>
          <p:grpSpPr>
            <a:xfrm>
              <a:off x="687316" y="1212316"/>
              <a:ext cx="2747650" cy="2697658"/>
              <a:chOff x="687316" y="1212316"/>
              <a:chExt cx="2747650" cy="2697658"/>
            </a:xfrm>
          </p:grpSpPr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76E00DB3-7350-4B6B-BC3E-5A1D8A4307E5}"/>
                  </a:ext>
                </a:extLst>
              </p:cNvPr>
              <p:cNvGrpSpPr/>
              <p:nvPr/>
            </p:nvGrpSpPr>
            <p:grpSpPr>
              <a:xfrm>
                <a:off x="687316" y="2054336"/>
                <a:ext cx="2747650" cy="1855638"/>
                <a:chOff x="709526" y="1517426"/>
                <a:chExt cx="2747650" cy="1855638"/>
              </a:xfrm>
            </p:grpSpPr>
            <p:pic>
              <p:nvPicPr>
                <p:cNvPr id="28" name="Picture 8" descr="Logo Chelsea PNG transparente - StickPNG">
                  <a:extLst>
                    <a:ext uri="{FF2B5EF4-FFF2-40B4-BE49-F238E27FC236}">
                      <a16:creationId xmlns:a16="http://schemas.microsoft.com/office/drawing/2014/main" id="{090B0646-81E6-4DBA-84BE-F7AB2426F9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6526" y="2193181"/>
                  <a:ext cx="450650" cy="4506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 descr="Logo Arsenal PNG transparente - StickPNG">
                  <a:extLst>
                    <a:ext uri="{FF2B5EF4-FFF2-40B4-BE49-F238E27FC236}">
                      <a16:creationId xmlns:a16="http://schemas.microsoft.com/office/drawing/2014/main" id="{6BBD95F4-BB6F-40CD-9B9E-8775AC3A17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0395" y="1556066"/>
                  <a:ext cx="382912" cy="4506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 descr="Brentford Logo Download Vector">
                  <a:extLst>
                    <a:ext uri="{FF2B5EF4-FFF2-40B4-BE49-F238E27FC236}">
                      <a16:creationId xmlns:a16="http://schemas.microsoft.com/office/drawing/2014/main" id="{EE3CC8E8-61FB-4503-B7B6-0D8B2992B2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9526" y="1517426"/>
                  <a:ext cx="450651" cy="4506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Logo Arsenal PNG transparente - StickPNG">
                  <a:extLst>
                    <a:ext uri="{FF2B5EF4-FFF2-40B4-BE49-F238E27FC236}">
                      <a16:creationId xmlns:a16="http://schemas.microsoft.com/office/drawing/2014/main" id="{5E0C0C85-E496-4296-A5CD-291279FD54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5187" y="2193181"/>
                  <a:ext cx="382912" cy="4506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16" name="Picture 20" descr="West Ham United FC Logo - PNG y Vector">
                  <a:extLst>
                    <a:ext uri="{FF2B5EF4-FFF2-40B4-BE49-F238E27FC236}">
                      <a16:creationId xmlns:a16="http://schemas.microsoft.com/office/drawing/2014/main" id="{E3AA6263-8501-446D-894A-10837B24CA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9526" y="2875073"/>
                  <a:ext cx="450651" cy="497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6" descr="Logo Leicester City PNG transparente - StickPNG">
                  <a:extLst>
                    <a:ext uri="{FF2B5EF4-FFF2-40B4-BE49-F238E27FC236}">
                      <a16:creationId xmlns:a16="http://schemas.microsoft.com/office/drawing/2014/main" id="{9D75A488-A61D-4461-BDB8-86438255E8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6526" y="2827277"/>
                  <a:ext cx="450650" cy="4506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2A24405A-4D02-4EB7-90DE-53A6540B30DA}"/>
                    </a:ext>
                  </a:extLst>
                </p:cNvPr>
                <p:cNvSpPr txBox="1"/>
                <p:nvPr/>
              </p:nvSpPr>
              <p:spPr>
                <a:xfrm>
                  <a:off x="1044218" y="1576480"/>
                  <a:ext cx="21488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Brentford Vs Arsenal</a:t>
                  </a:r>
                </a:p>
              </p:txBody>
            </p:sp>
            <p:sp>
              <p:nvSpPr>
                <p:cNvPr id="50" name="CuadroTexto 49">
                  <a:extLst>
                    <a:ext uri="{FF2B5EF4-FFF2-40B4-BE49-F238E27FC236}">
                      <a16:creationId xmlns:a16="http://schemas.microsoft.com/office/drawing/2014/main" id="{EFB94069-133F-4033-92AE-7777974F4498}"/>
                    </a:ext>
                  </a:extLst>
                </p:cNvPr>
                <p:cNvSpPr txBox="1"/>
                <p:nvPr/>
              </p:nvSpPr>
              <p:spPr>
                <a:xfrm>
                  <a:off x="1044218" y="2290002"/>
                  <a:ext cx="21488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Arsenal Vs Chelsea</a:t>
                  </a:r>
                </a:p>
              </p:txBody>
            </p:sp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8DF84E8B-03A9-4FB6-BB8F-96651C0622C8}"/>
                    </a:ext>
                  </a:extLst>
                </p:cNvPr>
                <p:cNvSpPr txBox="1"/>
                <p:nvPr/>
              </p:nvSpPr>
              <p:spPr>
                <a:xfrm>
                  <a:off x="1044218" y="2950170"/>
                  <a:ext cx="21488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West </a:t>
                  </a:r>
                  <a:r>
                    <a:rPr lang="es-ES" dirty="0" err="1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Ham</a:t>
                  </a:r>
                  <a:r>
                    <a:rPr lang="es-ES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 Vs Leicester</a:t>
                  </a:r>
                </a:p>
              </p:txBody>
            </p:sp>
          </p:grpSp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4FF24918-E8BB-44F9-935C-0881B34C8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8057" y="1212316"/>
                <a:ext cx="736787" cy="736787"/>
              </a:xfrm>
              <a:prstGeom prst="rect">
                <a:avLst/>
              </a:prstGeom>
            </p:spPr>
          </p:pic>
        </p:grp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73691D81-D0F8-4013-953E-0E4E475F72A1}"/>
                </a:ext>
              </a:extLst>
            </p:cNvPr>
            <p:cNvSpPr/>
            <p:nvPr/>
          </p:nvSpPr>
          <p:spPr>
            <a:xfrm>
              <a:off x="626771" y="1994153"/>
              <a:ext cx="578679" cy="577800"/>
            </a:xfrm>
            <a:prstGeom prst="ellipse">
              <a:avLst/>
            </a:prstGeom>
            <a:noFill/>
            <a:ln>
              <a:solidFill>
                <a:srgbClr val="1DF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B68F9ED1-486A-4BF5-B11F-DE5838DC9424}"/>
                </a:ext>
              </a:extLst>
            </p:cNvPr>
            <p:cNvSpPr/>
            <p:nvPr/>
          </p:nvSpPr>
          <p:spPr>
            <a:xfrm>
              <a:off x="2924058" y="2661618"/>
              <a:ext cx="578679" cy="577800"/>
            </a:xfrm>
            <a:prstGeom prst="ellipse">
              <a:avLst/>
            </a:prstGeom>
            <a:noFill/>
            <a:ln>
              <a:solidFill>
                <a:srgbClr val="1DF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B0BC62DA-3757-48D7-B307-C8D910A9C0CD}"/>
                </a:ext>
              </a:extLst>
            </p:cNvPr>
            <p:cNvSpPr/>
            <p:nvPr/>
          </p:nvSpPr>
          <p:spPr>
            <a:xfrm>
              <a:off x="626771" y="3347303"/>
              <a:ext cx="578679" cy="577800"/>
            </a:xfrm>
            <a:prstGeom prst="ellipse">
              <a:avLst/>
            </a:prstGeom>
            <a:noFill/>
            <a:ln>
              <a:solidFill>
                <a:srgbClr val="1DF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EE5EA1-2CE9-4D8E-B334-1538707B6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03" y="4133044"/>
            <a:ext cx="2181225" cy="828675"/>
          </a:xfrm>
          <a:prstGeom prst="rect">
            <a:avLst/>
          </a:prstGeom>
        </p:spPr>
      </p:pic>
      <p:sp>
        <p:nvSpPr>
          <p:cNvPr id="1011" name="Google Shape;1011;p42"/>
          <p:cNvSpPr txBox="1">
            <a:spLocks noGrp="1"/>
          </p:cNvSpPr>
          <p:nvPr>
            <p:ph type="ctrTitle"/>
          </p:nvPr>
        </p:nvSpPr>
        <p:spPr>
          <a:xfrm flipH="1">
            <a:off x="719900" y="313922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Conclusiones</a:t>
            </a:r>
            <a:endParaRPr sz="3600" dirty="0">
              <a:solidFill>
                <a:schemeClr val="accent4"/>
              </a:solidFill>
            </a:endParaRPr>
          </a:p>
        </p:txBody>
      </p:sp>
      <p:sp>
        <p:nvSpPr>
          <p:cNvPr id="1025" name="Google Shape;1025;p42"/>
          <p:cNvSpPr txBox="1">
            <a:spLocks noGrp="1"/>
          </p:cNvSpPr>
          <p:nvPr>
            <p:ph type="subTitle" idx="1"/>
          </p:nvPr>
        </p:nvSpPr>
        <p:spPr>
          <a:xfrm>
            <a:off x="3252966" y="1595181"/>
            <a:ext cx="4339199" cy="436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dirty="0"/>
              <a:t>Más datos para poder construir un modelo robusto</a:t>
            </a:r>
          </a:p>
        </p:txBody>
      </p:sp>
      <p:sp>
        <p:nvSpPr>
          <p:cNvPr id="1029" name="Google Shape;1029;p42"/>
          <p:cNvSpPr txBox="1">
            <a:spLocks noGrp="1"/>
          </p:cNvSpPr>
          <p:nvPr>
            <p:ph type="subTitle" idx="5"/>
          </p:nvPr>
        </p:nvSpPr>
        <p:spPr>
          <a:xfrm>
            <a:off x="2755168" y="2735047"/>
            <a:ext cx="519567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Debido a la aleatoriedad en el Futbol, el modelo nunca será capaz de predecir el 100% de los resultados o tiros al arco</a:t>
            </a:r>
          </a:p>
        </p:txBody>
      </p:sp>
      <p:cxnSp>
        <p:nvCxnSpPr>
          <p:cNvPr id="1033" name="Google Shape;1033;p42"/>
          <p:cNvCxnSpPr>
            <a:cxnSpLocks/>
          </p:cNvCxnSpPr>
          <p:nvPr/>
        </p:nvCxnSpPr>
        <p:spPr>
          <a:xfrm>
            <a:off x="3252966" y="1982965"/>
            <a:ext cx="4339200" cy="0"/>
          </a:xfrm>
          <a:prstGeom prst="straightConnector1">
            <a:avLst/>
          </a:prstGeom>
          <a:ln w="38100">
            <a:solidFill>
              <a:srgbClr val="0C2E3A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4" name="Google Shape;1034;p42"/>
          <p:cNvCxnSpPr>
            <a:cxnSpLocks/>
          </p:cNvCxnSpPr>
          <p:nvPr/>
        </p:nvCxnSpPr>
        <p:spPr>
          <a:xfrm>
            <a:off x="3252966" y="3340947"/>
            <a:ext cx="4339200" cy="0"/>
          </a:xfrm>
          <a:prstGeom prst="straightConnector1">
            <a:avLst/>
          </a:prstGeom>
          <a:ln w="38100">
            <a:solidFill>
              <a:srgbClr val="0C2E3A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72644CE-2DFD-4D09-A414-01742778B5CE}"/>
              </a:ext>
            </a:extLst>
          </p:cNvPr>
          <p:cNvGrpSpPr/>
          <p:nvPr/>
        </p:nvGrpSpPr>
        <p:grpSpPr>
          <a:xfrm>
            <a:off x="1206840" y="1258249"/>
            <a:ext cx="1080473" cy="1031782"/>
            <a:chOff x="1521208" y="1528267"/>
            <a:chExt cx="980695" cy="982361"/>
          </a:xfrm>
        </p:grpSpPr>
        <p:grpSp>
          <p:nvGrpSpPr>
            <p:cNvPr id="1012" name="Google Shape;1012;p42"/>
            <p:cNvGrpSpPr/>
            <p:nvPr/>
          </p:nvGrpSpPr>
          <p:grpSpPr>
            <a:xfrm>
              <a:off x="1521208" y="1528267"/>
              <a:ext cx="980695" cy="982361"/>
              <a:chOff x="917250" y="2165250"/>
              <a:chExt cx="980695" cy="982361"/>
            </a:xfrm>
          </p:grpSpPr>
          <p:sp>
            <p:nvSpPr>
              <p:cNvPr id="1013" name="Google Shape;1013;p42"/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2"/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158C656-9B83-42E0-9681-3DA482297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6313" y="1697894"/>
              <a:ext cx="645027" cy="645027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E653C56-AA0F-454B-921E-F7B47CF0EE4F}"/>
              </a:ext>
            </a:extLst>
          </p:cNvPr>
          <p:cNvGrpSpPr/>
          <p:nvPr/>
        </p:nvGrpSpPr>
        <p:grpSpPr>
          <a:xfrm>
            <a:off x="1206840" y="2525100"/>
            <a:ext cx="1080473" cy="1031781"/>
            <a:chOff x="1253109" y="3390043"/>
            <a:chExt cx="1425192" cy="1418132"/>
          </a:xfrm>
        </p:grpSpPr>
        <p:grpSp>
          <p:nvGrpSpPr>
            <p:cNvPr id="1022" name="Google Shape;1022;p42"/>
            <p:cNvGrpSpPr/>
            <p:nvPr/>
          </p:nvGrpSpPr>
          <p:grpSpPr>
            <a:xfrm>
              <a:off x="1253109" y="3390043"/>
              <a:ext cx="1425192" cy="1418132"/>
              <a:chOff x="917250" y="2165250"/>
              <a:chExt cx="980695" cy="982361"/>
            </a:xfrm>
          </p:grpSpPr>
          <p:sp>
            <p:nvSpPr>
              <p:cNvPr id="1023" name="Google Shape;1023;p42"/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2"/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35A2116A-975D-4448-B86D-05A559F8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9228" y="3648507"/>
              <a:ext cx="901203" cy="901203"/>
            </a:xfrm>
            <a:prstGeom prst="rect">
              <a:avLst/>
            </a:prstGeom>
          </p:spPr>
        </p:pic>
      </p:grpSp>
      <p:cxnSp>
        <p:nvCxnSpPr>
          <p:cNvPr id="22" name="Google Shape;1033;p42">
            <a:extLst>
              <a:ext uri="{FF2B5EF4-FFF2-40B4-BE49-F238E27FC236}">
                <a16:creationId xmlns:a16="http://schemas.microsoft.com/office/drawing/2014/main" id="{2E09E183-9202-472E-93F8-CAC568F90049}"/>
              </a:ext>
            </a:extLst>
          </p:cNvPr>
          <p:cNvCxnSpPr/>
          <p:nvPr/>
        </p:nvCxnSpPr>
        <p:spPr>
          <a:xfrm>
            <a:off x="3195028" y="4483584"/>
            <a:ext cx="4339200" cy="0"/>
          </a:xfrm>
          <a:prstGeom prst="straightConnector1">
            <a:avLst/>
          </a:prstGeom>
          <a:ln w="38100">
            <a:solidFill>
              <a:srgbClr val="0C2E3A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Google Shape;1029;p42">
            <a:extLst>
              <a:ext uri="{FF2B5EF4-FFF2-40B4-BE49-F238E27FC236}">
                <a16:creationId xmlns:a16="http://schemas.microsoft.com/office/drawing/2014/main" id="{EC85048B-D74F-4DD5-8856-FD43F4230C13}"/>
              </a:ext>
            </a:extLst>
          </p:cNvPr>
          <p:cNvSpPr txBox="1">
            <a:spLocks/>
          </p:cNvSpPr>
          <p:nvPr/>
        </p:nvSpPr>
        <p:spPr>
          <a:xfrm>
            <a:off x="3026298" y="4125430"/>
            <a:ext cx="4653411" cy="40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Condensed SemiBold"/>
              <a:buNone/>
              <a:defRPr sz="1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/>
            <a:r>
              <a:rPr lang="es-ES" dirty="0"/>
              <a:t>El modelo no logra predecir la mayoría de los empates 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02B0B8C3-5BFD-47E8-9530-9B037E3C1FAB}"/>
              </a:ext>
            </a:extLst>
          </p:cNvPr>
          <p:cNvGrpSpPr/>
          <p:nvPr/>
        </p:nvGrpSpPr>
        <p:grpSpPr>
          <a:xfrm>
            <a:off x="1206840" y="3797797"/>
            <a:ext cx="1080473" cy="1031781"/>
            <a:chOff x="1430127" y="3797797"/>
            <a:chExt cx="1080473" cy="1031781"/>
          </a:xfrm>
        </p:grpSpPr>
        <p:grpSp>
          <p:nvGrpSpPr>
            <p:cNvPr id="66" name="Google Shape;1022;p42">
              <a:extLst>
                <a:ext uri="{FF2B5EF4-FFF2-40B4-BE49-F238E27FC236}">
                  <a16:creationId xmlns:a16="http://schemas.microsoft.com/office/drawing/2014/main" id="{A68B5D32-F667-47D8-9A49-C64421F9FCE2}"/>
                </a:ext>
              </a:extLst>
            </p:cNvPr>
            <p:cNvGrpSpPr/>
            <p:nvPr/>
          </p:nvGrpSpPr>
          <p:grpSpPr>
            <a:xfrm>
              <a:off x="1430127" y="3797797"/>
              <a:ext cx="1080473" cy="1031781"/>
              <a:chOff x="917250" y="2165250"/>
              <a:chExt cx="980695" cy="982361"/>
            </a:xfrm>
            <a:solidFill>
              <a:srgbClr val="018790"/>
            </a:solidFill>
          </p:grpSpPr>
          <p:sp>
            <p:nvSpPr>
              <p:cNvPr id="68" name="Google Shape;1023;p42">
                <a:extLst>
                  <a:ext uri="{FF2B5EF4-FFF2-40B4-BE49-F238E27FC236}">
                    <a16:creationId xmlns:a16="http://schemas.microsoft.com/office/drawing/2014/main" id="{37B8F0FD-E0DB-41A6-A07C-C4B18EF4B2E1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24;p42">
                <a:extLst>
                  <a:ext uri="{FF2B5EF4-FFF2-40B4-BE49-F238E27FC236}">
                    <a16:creationId xmlns:a16="http://schemas.microsoft.com/office/drawing/2014/main" id="{69C8EC1B-36B1-4850-BDB5-3E0294101F85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668C7C7-3690-414C-8B86-3C28F40E7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9772" y="3931209"/>
              <a:ext cx="697883" cy="697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2111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A98E46-FE29-44FC-BF54-F0688116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46" name="Google Shape;846;p26"/>
          <p:cNvSpPr txBox="1">
            <a:spLocks noGrp="1"/>
          </p:cNvSpPr>
          <p:nvPr>
            <p:ph type="ctrTitle"/>
          </p:nvPr>
        </p:nvSpPr>
        <p:spPr>
          <a:xfrm>
            <a:off x="2198850" y="631050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4000" b="1" dirty="0">
                <a:solidFill>
                  <a:schemeClr val="bg1"/>
                </a:solidFill>
                <a:latin typeface="Barlow Condensed" panose="00000506000000000000" pitchFamily="2" charset="0"/>
                <a:cs typeface="Segoe UI" panose="020B0502040204020203" pitchFamily="34" charset="0"/>
              </a:rPr>
              <a:t>MUCHAS GRACIAS!</a:t>
            </a:r>
            <a:endParaRPr sz="4000" dirty="0">
              <a:solidFill>
                <a:schemeClr val="bg1"/>
              </a:solidFill>
              <a:latin typeface="Barlow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21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25;p32">
            <a:extLst>
              <a:ext uri="{FF2B5EF4-FFF2-40B4-BE49-F238E27FC236}">
                <a16:creationId xmlns:a16="http://schemas.microsoft.com/office/drawing/2014/main" id="{E36AE793-9D3F-46BA-9C3D-B2DF7CD2E49B}"/>
              </a:ext>
            </a:extLst>
          </p:cNvPr>
          <p:cNvSpPr txBox="1">
            <a:spLocks/>
          </p:cNvSpPr>
          <p:nvPr/>
        </p:nvSpPr>
        <p:spPr>
          <a:xfrm>
            <a:off x="964024" y="2190306"/>
            <a:ext cx="7215952" cy="98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400" dirty="0"/>
              <a:t>¿Es posible predecir un gol a partir de la posición del jugador?</a:t>
            </a:r>
          </a:p>
        </p:txBody>
      </p:sp>
    </p:spTree>
    <p:extLst>
      <p:ext uri="{BB962C8B-B14F-4D97-AF65-F5344CB8AC3E}">
        <p14:creationId xmlns:p14="http://schemas.microsoft.com/office/powerpoint/2010/main" val="398861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46C258C2-C12B-40D0-B087-2C18BA66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462" y="3747111"/>
            <a:ext cx="733425" cy="1257300"/>
          </a:xfrm>
          <a:prstGeom prst="rect">
            <a:avLst/>
          </a:prstGeom>
        </p:spPr>
      </p:pic>
      <p:sp>
        <p:nvSpPr>
          <p:cNvPr id="23" name="Google Shape;112;p17">
            <a:extLst>
              <a:ext uri="{FF2B5EF4-FFF2-40B4-BE49-F238E27FC236}">
                <a16:creationId xmlns:a16="http://schemas.microsoft.com/office/drawing/2014/main" id="{94D38379-EAB3-469B-ACF8-A8A9D3E65909}"/>
              </a:ext>
            </a:extLst>
          </p:cNvPr>
          <p:cNvSpPr txBox="1">
            <a:spLocks/>
          </p:cNvSpPr>
          <p:nvPr/>
        </p:nvSpPr>
        <p:spPr>
          <a:xfrm>
            <a:off x="3906442" y="173430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3</a:t>
            </a:fld>
            <a:endParaRPr lang="en"/>
          </a:p>
        </p:txBody>
      </p:sp>
      <p:sp>
        <p:nvSpPr>
          <p:cNvPr id="24" name="Google Shape;359;p40">
            <a:extLst>
              <a:ext uri="{FF2B5EF4-FFF2-40B4-BE49-F238E27FC236}">
                <a16:creationId xmlns:a16="http://schemas.microsoft.com/office/drawing/2014/main" id="{9530142C-BAA1-4013-A66F-D4730608167B}"/>
              </a:ext>
            </a:extLst>
          </p:cNvPr>
          <p:cNvSpPr txBox="1">
            <a:spLocks/>
          </p:cNvSpPr>
          <p:nvPr/>
        </p:nvSpPr>
        <p:spPr>
          <a:xfrm>
            <a:off x="576765" y="267238"/>
            <a:ext cx="79904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rgbClr val="F5340B"/>
                </a:solidFill>
                <a:latin typeface="Barlow Condensed SemiBold" panose="00000706000000000000" pitchFamily="2" charset="0"/>
              </a:rPr>
              <a:t>Mejor Posición para hacer un gol: </a:t>
            </a:r>
            <a:r>
              <a:rPr lang="es-ES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Mapa de calor de goles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BFD2434-F22A-4D01-94B5-202EB2E8B8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04"/>
          <a:stretch/>
        </p:blipFill>
        <p:spPr>
          <a:xfrm>
            <a:off x="620552" y="1722577"/>
            <a:ext cx="2583837" cy="162957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EA1D4F5-97C9-47FD-AE82-87A5776E2A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75"/>
          <a:stretch/>
        </p:blipFill>
        <p:spPr>
          <a:xfrm>
            <a:off x="3309614" y="1722577"/>
            <a:ext cx="2583837" cy="163014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A7D182A-002D-4890-8995-A879079837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20"/>
          <a:stretch/>
        </p:blipFill>
        <p:spPr>
          <a:xfrm>
            <a:off x="5998676" y="1722577"/>
            <a:ext cx="2583837" cy="163113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A4D6319-B95F-48B4-95A1-459741A5E1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043"/>
          <a:stretch/>
        </p:blipFill>
        <p:spPr>
          <a:xfrm>
            <a:off x="4740884" y="3628812"/>
            <a:ext cx="2574575" cy="1617516"/>
          </a:xfrm>
          <a:prstGeom prst="rect">
            <a:avLst/>
          </a:prstGeom>
        </p:spPr>
      </p:pic>
      <p:sp>
        <p:nvSpPr>
          <p:cNvPr id="29" name="Google Shape;410;p44">
            <a:extLst>
              <a:ext uri="{FF2B5EF4-FFF2-40B4-BE49-F238E27FC236}">
                <a16:creationId xmlns:a16="http://schemas.microsoft.com/office/drawing/2014/main" id="{AB16FA56-925D-4FB8-AF64-2F3BA29254E0}"/>
              </a:ext>
            </a:extLst>
          </p:cNvPr>
          <p:cNvSpPr txBox="1">
            <a:spLocks/>
          </p:cNvSpPr>
          <p:nvPr/>
        </p:nvSpPr>
        <p:spPr>
          <a:xfrm>
            <a:off x="404736" y="1224853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CRISTIANO RONALDO</a:t>
            </a:r>
          </a:p>
        </p:txBody>
      </p:sp>
      <p:sp>
        <p:nvSpPr>
          <p:cNvPr id="30" name="Google Shape;410;p44">
            <a:extLst>
              <a:ext uri="{FF2B5EF4-FFF2-40B4-BE49-F238E27FC236}">
                <a16:creationId xmlns:a16="http://schemas.microsoft.com/office/drawing/2014/main" id="{B757E2B8-A11C-44F2-83CB-4C30A16CE145}"/>
              </a:ext>
            </a:extLst>
          </p:cNvPr>
          <p:cNvSpPr txBox="1">
            <a:spLocks/>
          </p:cNvSpPr>
          <p:nvPr/>
        </p:nvSpPr>
        <p:spPr>
          <a:xfrm>
            <a:off x="3131182" y="1194202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MESSI</a:t>
            </a:r>
          </a:p>
        </p:txBody>
      </p:sp>
      <p:sp>
        <p:nvSpPr>
          <p:cNvPr id="31" name="Google Shape;410;p44">
            <a:extLst>
              <a:ext uri="{FF2B5EF4-FFF2-40B4-BE49-F238E27FC236}">
                <a16:creationId xmlns:a16="http://schemas.microsoft.com/office/drawing/2014/main" id="{BFF62E78-CD0B-4641-B891-4913596D975A}"/>
              </a:ext>
            </a:extLst>
          </p:cNvPr>
          <p:cNvSpPr txBox="1">
            <a:spLocks/>
          </p:cNvSpPr>
          <p:nvPr/>
        </p:nvSpPr>
        <p:spPr>
          <a:xfrm>
            <a:off x="5789583" y="1215016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LEWANDOWSKI</a:t>
            </a:r>
          </a:p>
        </p:txBody>
      </p:sp>
      <p:sp>
        <p:nvSpPr>
          <p:cNvPr id="32" name="Google Shape;410;p44">
            <a:extLst>
              <a:ext uri="{FF2B5EF4-FFF2-40B4-BE49-F238E27FC236}">
                <a16:creationId xmlns:a16="http://schemas.microsoft.com/office/drawing/2014/main" id="{A1395987-11B6-4864-BF60-98C6AB32A32F}"/>
              </a:ext>
            </a:extLst>
          </p:cNvPr>
          <p:cNvSpPr txBox="1">
            <a:spLocks/>
          </p:cNvSpPr>
          <p:nvPr/>
        </p:nvSpPr>
        <p:spPr>
          <a:xfrm>
            <a:off x="1783738" y="3150674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SALAH</a:t>
            </a:r>
          </a:p>
        </p:txBody>
      </p:sp>
      <p:sp>
        <p:nvSpPr>
          <p:cNvPr id="33" name="Google Shape;410;p44">
            <a:extLst>
              <a:ext uri="{FF2B5EF4-FFF2-40B4-BE49-F238E27FC236}">
                <a16:creationId xmlns:a16="http://schemas.microsoft.com/office/drawing/2014/main" id="{9E70286E-2ABB-4A85-93B9-CA014A6DFBFA}"/>
              </a:ext>
            </a:extLst>
          </p:cNvPr>
          <p:cNvSpPr txBox="1">
            <a:spLocks/>
          </p:cNvSpPr>
          <p:nvPr/>
        </p:nvSpPr>
        <p:spPr>
          <a:xfrm>
            <a:off x="4529458" y="3165108"/>
            <a:ext cx="30517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EFEFE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MBAPPE</a:t>
            </a:r>
          </a:p>
        </p:txBody>
      </p:sp>
      <p:pic>
        <p:nvPicPr>
          <p:cNvPr id="34" name="Picture 4" descr="CRISTIANO RONALDO, png | PNGEgg">
            <a:extLst>
              <a:ext uri="{FF2B5EF4-FFF2-40B4-BE49-F238E27FC236}">
                <a16:creationId xmlns:a16="http://schemas.microsoft.com/office/drawing/2014/main" id="{E470D946-3275-4070-93B5-B6120F13B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79" b="97890" l="10000" r="90000">
                        <a14:foregroundMark x1="53889" y1="7314" x2="53889" y2="7314"/>
                        <a14:foregroundMark x1="53556" y1="4079" x2="53556" y2="4079"/>
                        <a14:foregroundMark x1="38222" y1="39100" x2="38222" y2="39100"/>
                        <a14:foregroundMark x1="38444" y1="40366" x2="38444" y2="40366"/>
                        <a14:foregroundMark x1="38444" y1="38537" x2="38444" y2="38537"/>
                        <a14:foregroundMark x1="37889" y1="41491" x2="37889" y2="41491"/>
                        <a14:foregroundMark x1="51333" y1="92405" x2="51333" y2="92405"/>
                        <a14:foregroundMark x1="51333" y1="97890" x2="51333" y2="97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50"/>
          <a:stretch/>
        </p:blipFill>
        <p:spPr bwMode="auto">
          <a:xfrm>
            <a:off x="232039" y="1932580"/>
            <a:ext cx="1558523" cy="11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ylian Mbappe | Goles y estadísticas | Potencial 2021/2022">
            <a:extLst>
              <a:ext uri="{FF2B5EF4-FFF2-40B4-BE49-F238E27FC236}">
                <a16:creationId xmlns:a16="http://schemas.microsoft.com/office/drawing/2014/main" id="{FEBE2F28-E7E1-4280-8C01-78B389D12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496" y="3906198"/>
            <a:ext cx="839532" cy="11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Messi argentina png | PNGEgg">
            <a:extLst>
              <a:ext uri="{FF2B5EF4-FFF2-40B4-BE49-F238E27FC236}">
                <a16:creationId xmlns:a16="http://schemas.microsoft.com/office/drawing/2014/main" id="{D5F6D50F-7C57-4C42-B0FB-258FA304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22" b="95559" l="10000" r="90000">
                        <a14:foregroundMark x1="38556" y1="32235" x2="38556" y2="32235"/>
                        <a14:foregroundMark x1="37111" y1="6304" x2="37111" y2="6304"/>
                        <a14:foregroundMark x1="39667" y1="2865" x2="39667" y2="2865"/>
                        <a14:foregroundMark x1="22444" y1="62178" x2="22444" y2="62178"/>
                        <a14:foregroundMark x1="22444" y1="58453" x2="22444" y2="58453"/>
                        <a14:foregroundMark x1="21889" y1="56877" x2="21889" y2="56877"/>
                        <a14:foregroundMark x1="20667" y1="56447" x2="20667" y2="56447"/>
                        <a14:foregroundMark x1="19111" y1="54441" x2="19111" y2="54441"/>
                        <a14:foregroundMark x1="21556" y1="53868" x2="21556" y2="53868"/>
                        <a14:foregroundMark x1="20778" y1="53725" x2="20778" y2="53725"/>
                        <a14:foregroundMark x1="23556" y1="59742" x2="23556" y2="59742"/>
                        <a14:foregroundMark x1="41000" y1="95559" x2="41000" y2="95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22" y="1902730"/>
            <a:ext cx="1587786" cy="123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Robert Lewandowski, 17 De La Fifa, La Fifa 18 imagen png - imagen  transparente descarga gratuita">
            <a:extLst>
              <a:ext uri="{FF2B5EF4-FFF2-40B4-BE49-F238E27FC236}">
                <a16:creationId xmlns:a16="http://schemas.microsoft.com/office/drawing/2014/main" id="{C7402298-6103-4A95-803F-3E21BD9F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62" b="93462" l="10000" r="90000">
                        <a14:foregroundMark x1="45889" y1="15385" x2="45889" y2="15385"/>
                        <a14:foregroundMark x1="40000" y1="11538" x2="40000" y2="11538"/>
                        <a14:foregroundMark x1="38667" y1="10577" x2="38667" y2="10577"/>
                        <a14:foregroundMark x1="38000" y1="9615" x2="38000" y2="9615"/>
                        <a14:foregroundMark x1="37222" y1="12500" x2="37222" y2="12500"/>
                        <a14:foregroundMark x1="37667" y1="10577" x2="37667" y2="10577"/>
                        <a14:foregroundMark x1="38222" y1="8654" x2="38222" y2="8654"/>
                        <a14:foregroundMark x1="39556" y1="8654" x2="39556" y2="8654"/>
                        <a14:foregroundMark x1="43000" y1="6538" x2="43000" y2="6538"/>
                        <a14:foregroundMark x1="66667" y1="6538" x2="66667" y2="6538"/>
                        <a14:foregroundMark x1="62778" y1="3462" x2="62778" y2="3462"/>
                        <a14:foregroundMark x1="44889" y1="93462" x2="44889" y2="93462"/>
                        <a14:foregroundMark x1="38222" y1="77115" x2="38222" y2="77115"/>
                        <a14:foregroundMark x1="37889" y1="68846" x2="37889" y2="68846"/>
                        <a14:foregroundMark x1="38000" y1="65385" x2="38000" y2="65385"/>
                        <a14:foregroundMark x1="37111" y1="80385" x2="37111" y2="80385"/>
                        <a14:foregroundMark x1="37333" y1="83654" x2="37333" y2="83654"/>
                        <a14:foregroundMark x1="37333" y1="89615" x2="37333" y2="89615"/>
                        <a14:foregroundMark x1="36556" y1="92308" x2="36556" y2="92308"/>
                        <a14:foregroundMark x1="36889" y1="91538" x2="36889" y2="91538"/>
                        <a14:foregroundMark x1="60000" y1="86346" x2="60000" y2="86346"/>
                        <a14:foregroundMark x1="60222" y1="87115" x2="60222" y2="87115"/>
                        <a14:foregroundMark x1="60333" y1="88654" x2="60333" y2="88654"/>
                        <a14:foregroundMark x1="60333" y1="86731" x2="60333" y2="86731"/>
                        <a14:foregroundMark x1="60222" y1="83462" x2="60222" y2="83462"/>
                        <a14:foregroundMark x1="60222" y1="86346" x2="60222" y2="86346"/>
                        <a14:foregroundMark x1="60222" y1="86346" x2="60222" y2="86346"/>
                        <a14:foregroundMark x1="60667" y1="89808" x2="60667" y2="89808"/>
                        <a14:foregroundMark x1="60111" y1="82500" x2="60111" y2="82500"/>
                        <a14:foregroundMark x1="60111" y1="81538" x2="60111" y2="81538"/>
                        <a14:foregroundMark x1="60111" y1="81538" x2="60111" y2="81538"/>
                        <a14:foregroundMark x1="60111" y1="82115" x2="60111" y2="82115"/>
                        <a14:foregroundMark x1="60111" y1="82692" x2="60111" y2="82692"/>
                        <a14:foregroundMark x1="60111" y1="82692" x2="60111" y2="82692"/>
                        <a14:foregroundMark x1="60111" y1="81538" x2="60111" y2="81538"/>
                        <a14:foregroundMark x1="60111" y1="81346" x2="60111" y2="81346"/>
                        <a14:foregroundMark x1="60111" y1="81346" x2="60111" y2="81346"/>
                        <a14:foregroundMark x1="60111" y1="83654" x2="60111" y2="83654"/>
                        <a14:foregroundMark x1="60111" y1="83654" x2="60111" y2="83654"/>
                        <a14:foregroundMark x1="60111" y1="83077" x2="60111" y2="83077"/>
                        <a14:foregroundMark x1="60111" y1="80000" x2="60111" y2="77500"/>
                        <a14:foregroundMark x1="60222" y1="70769" x2="60222" y2="70769"/>
                        <a14:foregroundMark x1="60444" y1="67692" x2="60444" y2="67692"/>
                        <a14:foregroundMark x1="60889" y1="61538" x2="60889" y2="61538"/>
                        <a14:foregroundMark x1="60889" y1="57500" x2="60889" y2="57500"/>
                        <a14:foregroundMark x1="60889" y1="60000" x2="60556" y2="69615"/>
                        <a14:foregroundMark x1="60556" y1="69615" x2="60444" y2="66538"/>
                        <a14:foregroundMark x1="60111" y1="78462" x2="60889" y2="86154"/>
                        <a14:foregroundMark x1="37444" y1="54423" x2="37556" y2="92692"/>
                        <a14:foregroundMark x1="43778" y1="6346" x2="40778" y2="14615"/>
                        <a14:foregroundMark x1="40778" y1="14615" x2="43556" y2="6346"/>
                        <a14:foregroundMark x1="43556" y1="6346" x2="42111" y2="15577"/>
                        <a14:foregroundMark x1="42111" y1="15577" x2="42111" y2="15962"/>
                        <a14:foregroundMark x1="48778" y1="54808" x2="47222" y2="64231"/>
                        <a14:foregroundMark x1="47222" y1="64231" x2="46778" y2="49615"/>
                        <a14:foregroundMark x1="46778" y1="49615" x2="46444" y2="61923"/>
                        <a14:foregroundMark x1="46444" y1="61923" x2="44444" y2="51923"/>
                        <a14:foregroundMark x1="44444" y1="51923" x2="46778" y2="61346"/>
                        <a14:foregroundMark x1="46778" y1="61346" x2="45889" y2="64423"/>
                        <a14:foregroundMark x1="68333" y1="8269" x2="69111" y2="7115"/>
                        <a14:backgroundMark x1="65667" y1="2692" x2="68889" y2="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30" y="1889638"/>
            <a:ext cx="2131235" cy="123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2D842CB3-AF8A-43FA-BC33-AAE38E94095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0976"/>
          <a:stretch/>
        </p:blipFill>
        <p:spPr>
          <a:xfrm>
            <a:off x="1976507" y="3597135"/>
            <a:ext cx="2643357" cy="1680871"/>
          </a:xfrm>
          <a:prstGeom prst="rect">
            <a:avLst/>
          </a:prstGeom>
        </p:spPr>
      </p:pic>
      <p:pic>
        <p:nvPicPr>
          <p:cNvPr id="39" name="Picture 2" descr="Salah al Real Madrid? La directiva merengue tiene un plan">
            <a:extLst>
              <a:ext uri="{FF2B5EF4-FFF2-40B4-BE49-F238E27FC236}">
                <a16:creationId xmlns:a16="http://schemas.microsoft.com/office/drawing/2014/main" id="{754945D9-DE0E-46CA-AC95-CF4F479F0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000" b="98815" l="10000" r="90000">
                        <a14:foregroundMark x1="52333" y1="42519" x2="49333" y2="24000"/>
                        <a14:foregroundMark x1="55583" y1="33333" x2="53583" y2="19556"/>
                        <a14:foregroundMark x1="53583" y1="19556" x2="49500" y2="11111"/>
                        <a14:foregroundMark x1="49500" y1="11111" x2="44417" y2="19407"/>
                        <a14:foregroundMark x1="44417" y1="19407" x2="44333" y2="20000"/>
                        <a14:foregroundMark x1="44167" y1="23407" x2="47750" y2="12148"/>
                        <a14:foregroundMark x1="47750" y1="12148" x2="55167" y2="15852"/>
                        <a14:foregroundMark x1="55167" y1="15852" x2="56833" y2="25481"/>
                        <a14:foregroundMark x1="56833" y1="25481" x2="55250" y2="28593"/>
                        <a14:foregroundMark x1="43083" y1="20444" x2="46667" y2="10815"/>
                        <a14:foregroundMark x1="46667" y1="10815" x2="48083" y2="10074"/>
                        <a14:foregroundMark x1="45167" y1="13630" x2="51167" y2="10370"/>
                        <a14:foregroundMark x1="51167" y1="10370" x2="55833" y2="15111"/>
                        <a14:foregroundMark x1="55833" y1="15111" x2="55833" y2="15111"/>
                        <a14:foregroundMark x1="57500" y1="23259" x2="52083" y2="10667"/>
                        <a14:foregroundMark x1="47583" y1="37630" x2="45167" y2="26519"/>
                        <a14:foregroundMark x1="45417" y1="31704" x2="45000" y2="22963"/>
                        <a14:foregroundMark x1="43167" y1="19407" x2="46250" y2="10074"/>
                        <a14:foregroundMark x1="46250" y1="10074" x2="51833" y2="9926"/>
                        <a14:foregroundMark x1="51833" y1="9926" x2="55667" y2="14519"/>
                        <a14:foregroundMark x1="43333" y1="17778" x2="43667" y2="14519"/>
                        <a14:foregroundMark x1="42833" y1="17630" x2="43667" y2="13630"/>
                        <a14:foregroundMark x1="43750" y1="13926" x2="45750" y2="9926"/>
                        <a14:foregroundMark x1="45167" y1="10519" x2="47167" y2="8444"/>
                        <a14:foregroundMark x1="52083" y1="9333" x2="54083" y2="10815"/>
                        <a14:foregroundMark x1="56417" y1="17630" x2="57833" y2="22222"/>
                        <a14:foregroundMark x1="57833" y1="21630" x2="56667" y2="15704"/>
                        <a14:foregroundMark x1="45417" y1="31407" x2="44417" y2="23852"/>
                        <a14:foregroundMark x1="18333" y1="30370" x2="17583" y2="27556"/>
                        <a14:foregroundMark x1="17917" y1="24741" x2="15333" y2="21778"/>
                        <a14:foregroundMark x1="77667" y1="88296" x2="79417" y2="95111"/>
                        <a14:foregroundMark x1="54667" y1="97185" x2="61333" y2="97333"/>
                        <a14:foregroundMark x1="61333" y1="97333" x2="66167" y2="97185"/>
                        <a14:foregroundMark x1="80667" y1="94222" x2="81417" y2="98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613" y="3918149"/>
            <a:ext cx="1990000" cy="11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77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8"/>
          <p:cNvSpPr txBox="1">
            <a:spLocks noGrp="1"/>
          </p:cNvSpPr>
          <p:nvPr>
            <p:ph type="title" idx="8"/>
          </p:nvPr>
        </p:nvSpPr>
        <p:spPr>
          <a:xfrm>
            <a:off x="317071" y="2231263"/>
            <a:ext cx="1798808" cy="1148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3000" dirty="0">
                <a:solidFill>
                  <a:schemeClr val="bg2"/>
                </a:solidFill>
              </a:rPr>
              <a:t>Gol Penalti</a:t>
            </a:r>
            <a:br>
              <a:rPr lang="en" sz="3000" dirty="0">
                <a:solidFill>
                  <a:schemeClr val="bg2"/>
                </a:solidFill>
              </a:rPr>
            </a:br>
            <a:r>
              <a:rPr lang="en" sz="4000" dirty="0">
                <a:solidFill>
                  <a:srgbClr val="FA330D"/>
                </a:solidFill>
              </a:rPr>
              <a:t>77%</a:t>
            </a:r>
            <a:endParaRPr sz="4000" dirty="0">
              <a:solidFill>
                <a:srgbClr val="FA330D"/>
              </a:solidFill>
            </a:endParaRPr>
          </a:p>
        </p:txBody>
      </p:sp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522453" y="270399"/>
            <a:ext cx="340184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3000" dirty="0">
                <a:solidFill>
                  <a:srgbClr val="00838D"/>
                </a:solidFill>
              </a:rPr>
              <a:t>Aleatoriedad: </a:t>
            </a:r>
            <a:r>
              <a:rPr lang="es-VE" sz="3000" dirty="0">
                <a:solidFill>
                  <a:schemeClr val="tx1"/>
                </a:solidFill>
              </a:rPr>
              <a:t>Ejemplo</a:t>
            </a:r>
          </a:p>
        </p:txBody>
      </p:sp>
      <p:pic>
        <p:nvPicPr>
          <p:cNvPr id="2" name="yt5scom-juventus-1-0-roma-a-crucial-win-for-juventus-serie-a-2021-22-720p_pfY4zqZD">
            <a:hlinkClick r:id="" action="ppaction://media"/>
            <a:extLst>
              <a:ext uri="{FF2B5EF4-FFF2-40B4-BE49-F238E27FC236}">
                <a16:creationId xmlns:a16="http://schemas.microsoft.com/office/drawing/2014/main" id="{B6E252A4-166B-4B0A-A64F-32FE1BA40B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1693" y="1339702"/>
            <a:ext cx="6762307" cy="38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8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25;p32">
            <a:extLst>
              <a:ext uri="{FF2B5EF4-FFF2-40B4-BE49-F238E27FC236}">
                <a16:creationId xmlns:a16="http://schemas.microsoft.com/office/drawing/2014/main" id="{E36AE793-9D3F-46BA-9C3D-B2DF7CD2E49B}"/>
              </a:ext>
            </a:extLst>
          </p:cNvPr>
          <p:cNvSpPr txBox="1">
            <a:spLocks/>
          </p:cNvSpPr>
          <p:nvPr/>
        </p:nvSpPr>
        <p:spPr>
          <a:xfrm>
            <a:off x="964024" y="2055630"/>
            <a:ext cx="7215952" cy="103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400" dirty="0"/>
              <a:t>Esto nos habla </a:t>
            </a:r>
            <a:r>
              <a:rPr lang="es-ES" sz="3400"/>
              <a:t>de lo </a:t>
            </a:r>
            <a:r>
              <a:rPr lang="es-ES" sz="3400" dirty="0"/>
              <a:t>difícil que es predecir el resultado de un tiro</a:t>
            </a:r>
          </a:p>
        </p:txBody>
      </p:sp>
    </p:spTree>
    <p:extLst>
      <p:ext uri="{BB962C8B-B14F-4D97-AF65-F5344CB8AC3E}">
        <p14:creationId xmlns:p14="http://schemas.microsoft.com/office/powerpoint/2010/main" val="210882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n 59">
            <a:extLst>
              <a:ext uri="{FF2B5EF4-FFF2-40B4-BE49-F238E27FC236}">
                <a16:creationId xmlns:a16="http://schemas.microsoft.com/office/drawing/2014/main" id="{C96CB53A-5E08-4899-9310-C6D53909E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355" y="4117071"/>
            <a:ext cx="1820444" cy="1061503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0C7952A5-E19F-4CC5-BF9F-B5999FF3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237" y="4295706"/>
            <a:ext cx="942975" cy="666750"/>
          </a:xfrm>
          <a:prstGeom prst="rect">
            <a:avLst/>
          </a:prstGeom>
        </p:spPr>
      </p:pic>
      <p:sp>
        <p:nvSpPr>
          <p:cNvPr id="24" name="Google Shape;359;p40">
            <a:extLst>
              <a:ext uri="{FF2B5EF4-FFF2-40B4-BE49-F238E27FC236}">
                <a16:creationId xmlns:a16="http://schemas.microsoft.com/office/drawing/2014/main" id="{9530142C-BAA1-4013-A66F-D4730608167B}"/>
              </a:ext>
            </a:extLst>
          </p:cNvPr>
          <p:cNvSpPr txBox="1">
            <a:spLocks/>
          </p:cNvSpPr>
          <p:nvPr/>
        </p:nvSpPr>
        <p:spPr>
          <a:xfrm>
            <a:off x="565072" y="311866"/>
            <a:ext cx="79904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rgbClr val="F5340B"/>
                </a:solidFill>
                <a:latin typeface="Barlow Condensed SemiBold" panose="00000706000000000000" pitchFamily="2" charset="0"/>
              </a:rPr>
              <a:t>Predicción de datos: </a:t>
            </a:r>
            <a:r>
              <a:rPr lang="es-ES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Procedimiento general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181DB8D-F1D1-4530-8394-15575D962E0D}"/>
              </a:ext>
            </a:extLst>
          </p:cNvPr>
          <p:cNvGrpSpPr/>
          <p:nvPr/>
        </p:nvGrpSpPr>
        <p:grpSpPr>
          <a:xfrm>
            <a:off x="630723" y="1092675"/>
            <a:ext cx="3048485" cy="3927877"/>
            <a:chOff x="1452793" y="966400"/>
            <a:chExt cx="3195442" cy="4206676"/>
          </a:xfrm>
        </p:grpSpPr>
        <p:grpSp>
          <p:nvGrpSpPr>
            <p:cNvPr id="6" name="Google Shape;975;p40">
              <a:extLst>
                <a:ext uri="{FF2B5EF4-FFF2-40B4-BE49-F238E27FC236}">
                  <a16:creationId xmlns:a16="http://schemas.microsoft.com/office/drawing/2014/main" id="{A9BB0918-236C-4254-BEC6-CE557568876B}"/>
                </a:ext>
              </a:extLst>
            </p:cNvPr>
            <p:cNvGrpSpPr/>
            <p:nvPr/>
          </p:nvGrpSpPr>
          <p:grpSpPr>
            <a:xfrm>
              <a:off x="1520970" y="966400"/>
              <a:ext cx="3051030" cy="4206676"/>
              <a:chOff x="2772462" y="468450"/>
              <a:chExt cx="3051030" cy="4206676"/>
            </a:xfrm>
          </p:grpSpPr>
          <p:cxnSp>
            <p:nvCxnSpPr>
              <p:cNvPr id="7" name="Google Shape;976;p40">
                <a:extLst>
                  <a:ext uri="{FF2B5EF4-FFF2-40B4-BE49-F238E27FC236}">
                    <a16:creationId xmlns:a16="http://schemas.microsoft.com/office/drawing/2014/main" id="{1DA95D2F-EAE4-45DA-AC2B-3A5AE9CF66AC}"/>
                  </a:ext>
                </a:extLst>
              </p:cNvPr>
              <p:cNvCxnSpPr/>
              <p:nvPr/>
            </p:nvCxnSpPr>
            <p:spPr>
              <a:xfrm>
                <a:off x="4492801" y="4117775"/>
                <a:ext cx="449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" name="Google Shape;977;p40">
                <a:extLst>
                  <a:ext uri="{FF2B5EF4-FFF2-40B4-BE49-F238E27FC236}">
                    <a16:creationId xmlns:a16="http://schemas.microsoft.com/office/drawing/2014/main" id="{4247F0DA-1CC8-4A76-A590-412A00EFAFC0}"/>
                  </a:ext>
                </a:extLst>
              </p:cNvPr>
              <p:cNvCxnSpPr/>
              <p:nvPr/>
            </p:nvCxnSpPr>
            <p:spPr>
              <a:xfrm>
                <a:off x="3642651" y="3087200"/>
                <a:ext cx="449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9" name="Google Shape;978;p40">
                <a:extLst>
                  <a:ext uri="{FF2B5EF4-FFF2-40B4-BE49-F238E27FC236}">
                    <a16:creationId xmlns:a16="http://schemas.microsoft.com/office/drawing/2014/main" id="{905DBDA3-CDAE-423B-842D-765756965694}"/>
                  </a:ext>
                </a:extLst>
              </p:cNvPr>
              <p:cNvCxnSpPr/>
              <p:nvPr/>
            </p:nvCxnSpPr>
            <p:spPr>
              <a:xfrm>
                <a:off x="4492801" y="2066725"/>
                <a:ext cx="449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0" name="Google Shape;979;p40">
                <a:extLst>
                  <a:ext uri="{FF2B5EF4-FFF2-40B4-BE49-F238E27FC236}">
                    <a16:creationId xmlns:a16="http://schemas.microsoft.com/office/drawing/2014/main" id="{E01E5E39-87C3-4AEA-B6E3-ECFD38789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651" y="1082779"/>
                <a:ext cx="449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11" name="Google Shape;981;p40">
                <a:extLst>
                  <a:ext uri="{FF2B5EF4-FFF2-40B4-BE49-F238E27FC236}">
                    <a16:creationId xmlns:a16="http://schemas.microsoft.com/office/drawing/2014/main" id="{9D37CEBF-06BF-4EF7-BAE4-EC6CE429FCEF}"/>
                  </a:ext>
                </a:extLst>
              </p:cNvPr>
              <p:cNvSpPr/>
              <p:nvPr/>
            </p:nvSpPr>
            <p:spPr>
              <a:xfrm>
                <a:off x="2772462" y="468450"/>
                <a:ext cx="3051030" cy="4206676"/>
              </a:xfrm>
              <a:custGeom>
                <a:avLst/>
                <a:gdLst/>
                <a:ahLst/>
                <a:cxnLst/>
                <a:rect l="l" t="t" r="r" b="b"/>
                <a:pathLst>
                  <a:path w="123536" h="170328" extrusionOk="0">
                    <a:moveTo>
                      <a:pt x="23585" y="1"/>
                    </a:moveTo>
                    <a:cubicBezTo>
                      <a:pt x="10527" y="1"/>
                      <a:pt x="1" y="10552"/>
                      <a:pt x="1" y="23610"/>
                    </a:cubicBezTo>
                    <a:cubicBezTo>
                      <a:pt x="1" y="36642"/>
                      <a:pt x="10527" y="47294"/>
                      <a:pt x="23585" y="47294"/>
                    </a:cubicBezTo>
                    <a:lnTo>
                      <a:pt x="99826" y="47294"/>
                    </a:lnTo>
                    <a:cubicBezTo>
                      <a:pt x="109425" y="47294"/>
                      <a:pt x="117269" y="55038"/>
                      <a:pt x="117269" y="64637"/>
                    </a:cubicBezTo>
                    <a:cubicBezTo>
                      <a:pt x="117269" y="74237"/>
                      <a:pt x="109425" y="81981"/>
                      <a:pt x="99926" y="81981"/>
                    </a:cubicBezTo>
                    <a:lnTo>
                      <a:pt x="23585" y="81981"/>
                    </a:lnTo>
                    <a:cubicBezTo>
                      <a:pt x="10527" y="81981"/>
                      <a:pt x="1" y="92633"/>
                      <a:pt x="1" y="105690"/>
                    </a:cubicBezTo>
                    <a:cubicBezTo>
                      <a:pt x="1" y="118723"/>
                      <a:pt x="10527" y="129274"/>
                      <a:pt x="23585" y="129274"/>
                    </a:cubicBezTo>
                    <a:lnTo>
                      <a:pt x="99826" y="129274"/>
                    </a:lnTo>
                    <a:cubicBezTo>
                      <a:pt x="109425" y="129274"/>
                      <a:pt x="117269" y="137119"/>
                      <a:pt x="117269" y="146718"/>
                    </a:cubicBezTo>
                    <a:cubicBezTo>
                      <a:pt x="117269" y="156317"/>
                      <a:pt x="109425" y="164062"/>
                      <a:pt x="99926" y="164062"/>
                    </a:cubicBezTo>
                    <a:cubicBezTo>
                      <a:pt x="98146" y="164062"/>
                      <a:pt x="96793" y="165515"/>
                      <a:pt x="96793" y="167194"/>
                    </a:cubicBezTo>
                    <a:cubicBezTo>
                      <a:pt x="96793" y="168974"/>
                      <a:pt x="98146" y="170327"/>
                      <a:pt x="99926" y="170327"/>
                    </a:cubicBezTo>
                    <a:cubicBezTo>
                      <a:pt x="112883" y="170327"/>
                      <a:pt x="123535" y="159776"/>
                      <a:pt x="123535" y="146718"/>
                    </a:cubicBezTo>
                    <a:cubicBezTo>
                      <a:pt x="123535" y="133660"/>
                      <a:pt x="112883" y="123009"/>
                      <a:pt x="99826" y="123009"/>
                    </a:cubicBezTo>
                    <a:lnTo>
                      <a:pt x="23585" y="123009"/>
                    </a:lnTo>
                    <a:cubicBezTo>
                      <a:pt x="13986" y="123009"/>
                      <a:pt x="6266" y="115289"/>
                      <a:pt x="6266" y="105690"/>
                    </a:cubicBezTo>
                    <a:cubicBezTo>
                      <a:pt x="6266" y="96066"/>
                      <a:pt x="13986" y="88247"/>
                      <a:pt x="23585" y="88247"/>
                    </a:cubicBezTo>
                    <a:lnTo>
                      <a:pt x="99926" y="88247"/>
                    </a:lnTo>
                    <a:cubicBezTo>
                      <a:pt x="112883" y="88247"/>
                      <a:pt x="123535" y="77695"/>
                      <a:pt x="123535" y="64637"/>
                    </a:cubicBezTo>
                    <a:cubicBezTo>
                      <a:pt x="123535" y="51580"/>
                      <a:pt x="112883" y="41028"/>
                      <a:pt x="99826" y="41028"/>
                    </a:cubicBezTo>
                    <a:lnTo>
                      <a:pt x="23585" y="41028"/>
                    </a:lnTo>
                    <a:cubicBezTo>
                      <a:pt x="13986" y="41028"/>
                      <a:pt x="6266" y="33209"/>
                      <a:pt x="6266" y="23610"/>
                    </a:cubicBezTo>
                    <a:cubicBezTo>
                      <a:pt x="6266" y="13986"/>
                      <a:pt x="13986" y="6266"/>
                      <a:pt x="23585" y="6266"/>
                    </a:cubicBezTo>
                    <a:lnTo>
                      <a:pt x="42181" y="6266"/>
                    </a:lnTo>
                    <a:cubicBezTo>
                      <a:pt x="43961" y="6266"/>
                      <a:pt x="45314" y="4813"/>
                      <a:pt x="45314" y="3133"/>
                    </a:cubicBezTo>
                    <a:cubicBezTo>
                      <a:pt x="45314" y="1354"/>
                      <a:pt x="43961" y="1"/>
                      <a:pt x="421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982;p40">
                <a:extLst>
                  <a:ext uri="{FF2B5EF4-FFF2-40B4-BE49-F238E27FC236}">
                    <a16:creationId xmlns:a16="http://schemas.microsoft.com/office/drawing/2014/main" id="{0ABFB36D-F82C-4767-834E-D5469D7E37AF}"/>
                  </a:ext>
                </a:extLst>
              </p:cNvPr>
              <p:cNvSpPr/>
              <p:nvPr/>
            </p:nvSpPr>
            <p:spPr>
              <a:xfrm>
                <a:off x="2887250" y="580000"/>
                <a:ext cx="912300" cy="91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983;p40">
                <a:extLst>
                  <a:ext uri="{FF2B5EF4-FFF2-40B4-BE49-F238E27FC236}">
                    <a16:creationId xmlns:a16="http://schemas.microsoft.com/office/drawing/2014/main" id="{BAF15B8A-6CA5-4238-8C8D-6294D342CB58}"/>
                  </a:ext>
                </a:extLst>
              </p:cNvPr>
              <p:cNvSpPr/>
              <p:nvPr/>
            </p:nvSpPr>
            <p:spPr>
              <a:xfrm>
                <a:off x="4785602" y="1610567"/>
                <a:ext cx="912300" cy="91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984;p40">
                <a:extLst>
                  <a:ext uri="{FF2B5EF4-FFF2-40B4-BE49-F238E27FC236}">
                    <a16:creationId xmlns:a16="http://schemas.microsoft.com/office/drawing/2014/main" id="{68C18D8C-7BDC-4B0E-A11D-EB14BD1B59AC}"/>
                  </a:ext>
                </a:extLst>
              </p:cNvPr>
              <p:cNvSpPr/>
              <p:nvPr/>
            </p:nvSpPr>
            <p:spPr>
              <a:xfrm>
                <a:off x="2887250" y="2628386"/>
                <a:ext cx="912300" cy="91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985;p40">
                <a:extLst>
                  <a:ext uri="{FF2B5EF4-FFF2-40B4-BE49-F238E27FC236}">
                    <a16:creationId xmlns:a16="http://schemas.microsoft.com/office/drawing/2014/main" id="{20FF3C0C-DFA7-4C48-8B8B-AA3CD6BE308D}"/>
                  </a:ext>
                </a:extLst>
              </p:cNvPr>
              <p:cNvSpPr/>
              <p:nvPr/>
            </p:nvSpPr>
            <p:spPr>
              <a:xfrm>
                <a:off x="4785602" y="3639878"/>
                <a:ext cx="912300" cy="91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986;p40">
                <a:extLst>
                  <a:ext uri="{FF2B5EF4-FFF2-40B4-BE49-F238E27FC236}">
                    <a16:creationId xmlns:a16="http://schemas.microsoft.com/office/drawing/2014/main" id="{B02073CC-0774-4FEF-A38F-0D5CDEF642B2}"/>
                  </a:ext>
                </a:extLst>
              </p:cNvPr>
              <p:cNvSpPr/>
              <p:nvPr/>
            </p:nvSpPr>
            <p:spPr>
              <a:xfrm>
                <a:off x="3003800" y="696550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987;p40">
                <a:extLst>
                  <a:ext uri="{FF2B5EF4-FFF2-40B4-BE49-F238E27FC236}">
                    <a16:creationId xmlns:a16="http://schemas.microsoft.com/office/drawing/2014/main" id="{D369ECD8-AA70-4FF1-B72F-8E5411DAC4F7}"/>
                  </a:ext>
                </a:extLst>
              </p:cNvPr>
              <p:cNvSpPr/>
              <p:nvPr/>
            </p:nvSpPr>
            <p:spPr>
              <a:xfrm>
                <a:off x="4902150" y="3756437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988;p40">
                <a:extLst>
                  <a:ext uri="{FF2B5EF4-FFF2-40B4-BE49-F238E27FC236}">
                    <a16:creationId xmlns:a16="http://schemas.microsoft.com/office/drawing/2014/main" id="{9566D8FE-C72F-403B-A619-FD09B4E5F06F}"/>
                  </a:ext>
                </a:extLst>
              </p:cNvPr>
              <p:cNvSpPr/>
              <p:nvPr/>
            </p:nvSpPr>
            <p:spPr>
              <a:xfrm>
                <a:off x="4902162" y="1727113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989;p40">
                <a:extLst>
                  <a:ext uri="{FF2B5EF4-FFF2-40B4-BE49-F238E27FC236}">
                    <a16:creationId xmlns:a16="http://schemas.microsoft.com/office/drawing/2014/main" id="{C534C9F5-2689-441F-951D-E8F6F260BB4D}"/>
                  </a:ext>
                </a:extLst>
              </p:cNvPr>
              <p:cNvSpPr/>
              <p:nvPr/>
            </p:nvSpPr>
            <p:spPr>
              <a:xfrm>
                <a:off x="3003800" y="2744925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980;p40">
              <a:extLst>
                <a:ext uri="{FF2B5EF4-FFF2-40B4-BE49-F238E27FC236}">
                  <a16:creationId xmlns:a16="http://schemas.microsoft.com/office/drawing/2014/main" id="{B6880225-022C-40F9-8D1A-A85185F924C7}"/>
                </a:ext>
              </a:extLst>
            </p:cNvPr>
            <p:cNvSpPr txBox="1"/>
            <p:nvPr/>
          </p:nvSpPr>
          <p:spPr>
            <a:xfrm>
              <a:off x="1792659" y="1245200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1</a:t>
              </a:r>
              <a:endParaRPr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21" name="Google Shape;990;p40">
              <a:extLst>
                <a:ext uri="{FF2B5EF4-FFF2-40B4-BE49-F238E27FC236}">
                  <a16:creationId xmlns:a16="http://schemas.microsoft.com/office/drawing/2014/main" id="{12DFD278-E489-4F32-9F28-E0D97F55B484}"/>
                </a:ext>
              </a:extLst>
            </p:cNvPr>
            <p:cNvSpPr txBox="1"/>
            <p:nvPr/>
          </p:nvSpPr>
          <p:spPr>
            <a:xfrm>
              <a:off x="3691009" y="2275775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2</a:t>
              </a:r>
              <a:endParaRPr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22" name="Google Shape;991;p40">
              <a:extLst>
                <a:ext uri="{FF2B5EF4-FFF2-40B4-BE49-F238E27FC236}">
                  <a16:creationId xmlns:a16="http://schemas.microsoft.com/office/drawing/2014/main" id="{2A606121-13FD-4473-BCD7-2E7CE0D66171}"/>
                </a:ext>
              </a:extLst>
            </p:cNvPr>
            <p:cNvSpPr txBox="1"/>
            <p:nvPr/>
          </p:nvSpPr>
          <p:spPr>
            <a:xfrm>
              <a:off x="1792659" y="3293575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3</a:t>
              </a:r>
              <a:endParaRPr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23" name="Google Shape;992;p40">
              <a:extLst>
                <a:ext uri="{FF2B5EF4-FFF2-40B4-BE49-F238E27FC236}">
                  <a16:creationId xmlns:a16="http://schemas.microsoft.com/office/drawing/2014/main" id="{39CB41FF-0856-42A3-9238-709576E98E83}"/>
                </a:ext>
              </a:extLst>
            </p:cNvPr>
            <p:cNvSpPr txBox="1"/>
            <p:nvPr/>
          </p:nvSpPr>
          <p:spPr>
            <a:xfrm>
              <a:off x="3691009" y="4305075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4</a:t>
              </a:r>
              <a:endParaRPr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25" name="Google Shape;993;p40">
              <a:extLst>
                <a:ext uri="{FF2B5EF4-FFF2-40B4-BE49-F238E27FC236}">
                  <a16:creationId xmlns:a16="http://schemas.microsoft.com/office/drawing/2014/main" id="{FB32F3D4-E0E9-44E8-99B0-EBFD7E84BB51}"/>
                </a:ext>
              </a:extLst>
            </p:cNvPr>
            <p:cNvSpPr txBox="1"/>
            <p:nvPr/>
          </p:nvSpPr>
          <p:spPr>
            <a:xfrm>
              <a:off x="3100502" y="1268600"/>
              <a:ext cx="1416803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VE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Búsqueda de datos</a:t>
              </a:r>
            </a:p>
          </p:txBody>
        </p:sp>
        <p:sp>
          <p:nvSpPr>
            <p:cNvPr id="27" name="Google Shape;995;p40">
              <a:extLst>
                <a:ext uri="{FF2B5EF4-FFF2-40B4-BE49-F238E27FC236}">
                  <a16:creationId xmlns:a16="http://schemas.microsoft.com/office/drawing/2014/main" id="{6CC04341-4211-4883-8CAE-2ECC37A546A1}"/>
                </a:ext>
              </a:extLst>
            </p:cNvPr>
            <p:cNvSpPr txBox="1"/>
            <p:nvPr/>
          </p:nvSpPr>
          <p:spPr>
            <a:xfrm>
              <a:off x="1468526" y="2306376"/>
              <a:ext cx="15729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VE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Limpieza de los datos</a:t>
              </a:r>
            </a:p>
          </p:txBody>
        </p:sp>
        <p:sp>
          <p:nvSpPr>
            <p:cNvPr id="29" name="Google Shape;997;p40">
              <a:extLst>
                <a:ext uri="{FF2B5EF4-FFF2-40B4-BE49-F238E27FC236}">
                  <a16:creationId xmlns:a16="http://schemas.microsoft.com/office/drawing/2014/main" id="{B41A8A91-5366-41EE-ADD3-7B8301CA1AD3}"/>
                </a:ext>
              </a:extLst>
            </p:cNvPr>
            <p:cNvSpPr txBox="1"/>
            <p:nvPr/>
          </p:nvSpPr>
          <p:spPr>
            <a:xfrm>
              <a:off x="2969572" y="3296208"/>
              <a:ext cx="1678663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VE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Estudio y transformación </a:t>
              </a:r>
            </a:p>
          </p:txBody>
        </p:sp>
        <p:sp>
          <p:nvSpPr>
            <p:cNvPr id="31" name="Google Shape;999;p40">
              <a:extLst>
                <a:ext uri="{FF2B5EF4-FFF2-40B4-BE49-F238E27FC236}">
                  <a16:creationId xmlns:a16="http://schemas.microsoft.com/office/drawing/2014/main" id="{FD4F5897-C318-49E9-9F5C-B2F331D9DE43}"/>
                </a:ext>
              </a:extLst>
            </p:cNvPr>
            <p:cNvSpPr txBox="1"/>
            <p:nvPr/>
          </p:nvSpPr>
          <p:spPr>
            <a:xfrm>
              <a:off x="1452793" y="4342064"/>
              <a:ext cx="1604365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VE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Visualizaciones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552088C7-14C1-41D9-9FEF-1949C35D32C6}"/>
              </a:ext>
            </a:extLst>
          </p:cNvPr>
          <p:cNvGrpSpPr/>
          <p:nvPr/>
        </p:nvGrpSpPr>
        <p:grpSpPr>
          <a:xfrm flipH="1">
            <a:off x="5779138" y="1092676"/>
            <a:ext cx="3295374" cy="3927876"/>
            <a:chOff x="1288680" y="966400"/>
            <a:chExt cx="3283320" cy="4206676"/>
          </a:xfrm>
        </p:grpSpPr>
        <p:grpSp>
          <p:nvGrpSpPr>
            <p:cNvPr id="36" name="Google Shape;975;p40">
              <a:extLst>
                <a:ext uri="{FF2B5EF4-FFF2-40B4-BE49-F238E27FC236}">
                  <a16:creationId xmlns:a16="http://schemas.microsoft.com/office/drawing/2014/main" id="{D8F9913A-C0AE-4238-8DC7-7F0A7A2A05E0}"/>
                </a:ext>
              </a:extLst>
            </p:cNvPr>
            <p:cNvGrpSpPr/>
            <p:nvPr/>
          </p:nvGrpSpPr>
          <p:grpSpPr>
            <a:xfrm>
              <a:off x="1520970" y="966400"/>
              <a:ext cx="3051030" cy="4206676"/>
              <a:chOff x="2772462" y="468450"/>
              <a:chExt cx="3051030" cy="4206676"/>
            </a:xfrm>
          </p:grpSpPr>
          <p:cxnSp>
            <p:nvCxnSpPr>
              <p:cNvPr id="45" name="Google Shape;976;p40">
                <a:extLst>
                  <a:ext uri="{FF2B5EF4-FFF2-40B4-BE49-F238E27FC236}">
                    <a16:creationId xmlns:a16="http://schemas.microsoft.com/office/drawing/2014/main" id="{2EFE3AAC-6B58-49A8-BF62-6C374D356766}"/>
                  </a:ext>
                </a:extLst>
              </p:cNvPr>
              <p:cNvCxnSpPr/>
              <p:nvPr/>
            </p:nvCxnSpPr>
            <p:spPr>
              <a:xfrm>
                <a:off x="4492801" y="4117775"/>
                <a:ext cx="449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46" name="Google Shape;977;p40">
                <a:extLst>
                  <a:ext uri="{FF2B5EF4-FFF2-40B4-BE49-F238E27FC236}">
                    <a16:creationId xmlns:a16="http://schemas.microsoft.com/office/drawing/2014/main" id="{3BC99C3D-3FEF-43B7-B8E4-68376DC86B5A}"/>
                  </a:ext>
                </a:extLst>
              </p:cNvPr>
              <p:cNvCxnSpPr/>
              <p:nvPr/>
            </p:nvCxnSpPr>
            <p:spPr>
              <a:xfrm>
                <a:off x="3642651" y="3087200"/>
                <a:ext cx="449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47" name="Google Shape;978;p40">
                <a:extLst>
                  <a:ext uri="{FF2B5EF4-FFF2-40B4-BE49-F238E27FC236}">
                    <a16:creationId xmlns:a16="http://schemas.microsoft.com/office/drawing/2014/main" id="{B144BD5C-9AF9-4100-8784-FE5CB54197C0}"/>
                  </a:ext>
                </a:extLst>
              </p:cNvPr>
              <p:cNvCxnSpPr/>
              <p:nvPr/>
            </p:nvCxnSpPr>
            <p:spPr>
              <a:xfrm>
                <a:off x="4492801" y="2066725"/>
                <a:ext cx="449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48" name="Google Shape;979;p40">
                <a:extLst>
                  <a:ext uri="{FF2B5EF4-FFF2-40B4-BE49-F238E27FC236}">
                    <a16:creationId xmlns:a16="http://schemas.microsoft.com/office/drawing/2014/main" id="{66E40AEB-D4C7-4A64-A35D-DA9E56824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651" y="1082779"/>
                <a:ext cx="449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9" name="Google Shape;981;p40">
                <a:extLst>
                  <a:ext uri="{FF2B5EF4-FFF2-40B4-BE49-F238E27FC236}">
                    <a16:creationId xmlns:a16="http://schemas.microsoft.com/office/drawing/2014/main" id="{77B255A2-D163-42E1-BA85-8E06E532250F}"/>
                  </a:ext>
                </a:extLst>
              </p:cNvPr>
              <p:cNvSpPr/>
              <p:nvPr/>
            </p:nvSpPr>
            <p:spPr>
              <a:xfrm>
                <a:off x="2772462" y="468450"/>
                <a:ext cx="3051030" cy="4206676"/>
              </a:xfrm>
              <a:custGeom>
                <a:avLst/>
                <a:gdLst/>
                <a:ahLst/>
                <a:cxnLst/>
                <a:rect l="l" t="t" r="r" b="b"/>
                <a:pathLst>
                  <a:path w="123536" h="170328" extrusionOk="0">
                    <a:moveTo>
                      <a:pt x="23585" y="1"/>
                    </a:moveTo>
                    <a:cubicBezTo>
                      <a:pt x="10527" y="1"/>
                      <a:pt x="1" y="10552"/>
                      <a:pt x="1" y="23610"/>
                    </a:cubicBezTo>
                    <a:cubicBezTo>
                      <a:pt x="1" y="36642"/>
                      <a:pt x="10527" y="47294"/>
                      <a:pt x="23585" y="47294"/>
                    </a:cubicBezTo>
                    <a:lnTo>
                      <a:pt x="99826" y="47294"/>
                    </a:lnTo>
                    <a:cubicBezTo>
                      <a:pt x="109425" y="47294"/>
                      <a:pt x="117269" y="55038"/>
                      <a:pt x="117269" y="64637"/>
                    </a:cubicBezTo>
                    <a:cubicBezTo>
                      <a:pt x="117269" y="74237"/>
                      <a:pt x="109425" y="81981"/>
                      <a:pt x="99926" y="81981"/>
                    </a:cubicBezTo>
                    <a:lnTo>
                      <a:pt x="23585" y="81981"/>
                    </a:lnTo>
                    <a:cubicBezTo>
                      <a:pt x="10527" y="81981"/>
                      <a:pt x="1" y="92633"/>
                      <a:pt x="1" y="105690"/>
                    </a:cubicBezTo>
                    <a:cubicBezTo>
                      <a:pt x="1" y="118723"/>
                      <a:pt x="10527" y="129274"/>
                      <a:pt x="23585" y="129274"/>
                    </a:cubicBezTo>
                    <a:lnTo>
                      <a:pt x="99826" y="129274"/>
                    </a:lnTo>
                    <a:cubicBezTo>
                      <a:pt x="109425" y="129274"/>
                      <a:pt x="117269" y="137119"/>
                      <a:pt x="117269" y="146718"/>
                    </a:cubicBezTo>
                    <a:cubicBezTo>
                      <a:pt x="117269" y="156317"/>
                      <a:pt x="109425" y="164062"/>
                      <a:pt x="99926" y="164062"/>
                    </a:cubicBezTo>
                    <a:cubicBezTo>
                      <a:pt x="98146" y="164062"/>
                      <a:pt x="96793" y="165515"/>
                      <a:pt x="96793" y="167194"/>
                    </a:cubicBezTo>
                    <a:cubicBezTo>
                      <a:pt x="96793" y="168974"/>
                      <a:pt x="98146" y="170327"/>
                      <a:pt x="99926" y="170327"/>
                    </a:cubicBezTo>
                    <a:cubicBezTo>
                      <a:pt x="112883" y="170327"/>
                      <a:pt x="123535" y="159776"/>
                      <a:pt x="123535" y="146718"/>
                    </a:cubicBezTo>
                    <a:cubicBezTo>
                      <a:pt x="123535" y="133660"/>
                      <a:pt x="112883" y="123009"/>
                      <a:pt x="99826" y="123009"/>
                    </a:cubicBezTo>
                    <a:lnTo>
                      <a:pt x="23585" y="123009"/>
                    </a:lnTo>
                    <a:cubicBezTo>
                      <a:pt x="13986" y="123009"/>
                      <a:pt x="6266" y="115289"/>
                      <a:pt x="6266" y="105690"/>
                    </a:cubicBezTo>
                    <a:cubicBezTo>
                      <a:pt x="6266" y="96066"/>
                      <a:pt x="13986" y="88247"/>
                      <a:pt x="23585" y="88247"/>
                    </a:cubicBezTo>
                    <a:lnTo>
                      <a:pt x="99926" y="88247"/>
                    </a:lnTo>
                    <a:cubicBezTo>
                      <a:pt x="112883" y="88247"/>
                      <a:pt x="123535" y="77695"/>
                      <a:pt x="123535" y="64637"/>
                    </a:cubicBezTo>
                    <a:cubicBezTo>
                      <a:pt x="123535" y="51580"/>
                      <a:pt x="112883" y="41028"/>
                      <a:pt x="99826" y="41028"/>
                    </a:cubicBezTo>
                    <a:lnTo>
                      <a:pt x="23585" y="41028"/>
                    </a:lnTo>
                    <a:cubicBezTo>
                      <a:pt x="13986" y="41028"/>
                      <a:pt x="6266" y="33209"/>
                      <a:pt x="6266" y="23610"/>
                    </a:cubicBezTo>
                    <a:cubicBezTo>
                      <a:pt x="6266" y="13986"/>
                      <a:pt x="13986" y="6266"/>
                      <a:pt x="23585" y="6266"/>
                    </a:cubicBezTo>
                    <a:lnTo>
                      <a:pt x="42181" y="6266"/>
                    </a:lnTo>
                    <a:cubicBezTo>
                      <a:pt x="43961" y="6266"/>
                      <a:pt x="45314" y="4813"/>
                      <a:pt x="45314" y="3133"/>
                    </a:cubicBezTo>
                    <a:cubicBezTo>
                      <a:pt x="45314" y="1354"/>
                      <a:pt x="43961" y="1"/>
                      <a:pt x="421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982;p40">
                <a:extLst>
                  <a:ext uri="{FF2B5EF4-FFF2-40B4-BE49-F238E27FC236}">
                    <a16:creationId xmlns:a16="http://schemas.microsoft.com/office/drawing/2014/main" id="{4360A18C-3196-4334-8385-14BE21588BBA}"/>
                  </a:ext>
                </a:extLst>
              </p:cNvPr>
              <p:cNvSpPr/>
              <p:nvPr/>
            </p:nvSpPr>
            <p:spPr>
              <a:xfrm>
                <a:off x="2887250" y="580000"/>
                <a:ext cx="912300" cy="91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983;p40">
                <a:extLst>
                  <a:ext uri="{FF2B5EF4-FFF2-40B4-BE49-F238E27FC236}">
                    <a16:creationId xmlns:a16="http://schemas.microsoft.com/office/drawing/2014/main" id="{BC56D675-E03B-4C47-8EE3-673F3A4EA22A}"/>
                  </a:ext>
                </a:extLst>
              </p:cNvPr>
              <p:cNvSpPr/>
              <p:nvPr/>
            </p:nvSpPr>
            <p:spPr>
              <a:xfrm>
                <a:off x="4785602" y="1610567"/>
                <a:ext cx="912300" cy="91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984;p40">
                <a:extLst>
                  <a:ext uri="{FF2B5EF4-FFF2-40B4-BE49-F238E27FC236}">
                    <a16:creationId xmlns:a16="http://schemas.microsoft.com/office/drawing/2014/main" id="{75A8751C-2838-4F16-A840-849B6022A5B1}"/>
                  </a:ext>
                </a:extLst>
              </p:cNvPr>
              <p:cNvSpPr/>
              <p:nvPr/>
            </p:nvSpPr>
            <p:spPr>
              <a:xfrm>
                <a:off x="2887250" y="2628386"/>
                <a:ext cx="912300" cy="91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985;p40">
                <a:extLst>
                  <a:ext uri="{FF2B5EF4-FFF2-40B4-BE49-F238E27FC236}">
                    <a16:creationId xmlns:a16="http://schemas.microsoft.com/office/drawing/2014/main" id="{E38181CB-1E87-4A7A-B753-B2D1D5B42439}"/>
                  </a:ext>
                </a:extLst>
              </p:cNvPr>
              <p:cNvSpPr/>
              <p:nvPr/>
            </p:nvSpPr>
            <p:spPr>
              <a:xfrm>
                <a:off x="4785602" y="3639878"/>
                <a:ext cx="912300" cy="91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986;p40">
                <a:extLst>
                  <a:ext uri="{FF2B5EF4-FFF2-40B4-BE49-F238E27FC236}">
                    <a16:creationId xmlns:a16="http://schemas.microsoft.com/office/drawing/2014/main" id="{B2CDB8D9-228B-432D-8974-153E8210F6EB}"/>
                  </a:ext>
                </a:extLst>
              </p:cNvPr>
              <p:cNvSpPr/>
              <p:nvPr/>
            </p:nvSpPr>
            <p:spPr>
              <a:xfrm>
                <a:off x="3003800" y="696550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987;p40">
                <a:extLst>
                  <a:ext uri="{FF2B5EF4-FFF2-40B4-BE49-F238E27FC236}">
                    <a16:creationId xmlns:a16="http://schemas.microsoft.com/office/drawing/2014/main" id="{D4D7D4E5-EDB2-4E05-9422-77AD2763E029}"/>
                  </a:ext>
                </a:extLst>
              </p:cNvPr>
              <p:cNvSpPr/>
              <p:nvPr/>
            </p:nvSpPr>
            <p:spPr>
              <a:xfrm>
                <a:off x="4902150" y="3756437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988;p40">
                <a:extLst>
                  <a:ext uri="{FF2B5EF4-FFF2-40B4-BE49-F238E27FC236}">
                    <a16:creationId xmlns:a16="http://schemas.microsoft.com/office/drawing/2014/main" id="{33E64637-04D4-4B1A-8E51-353B87909D31}"/>
                  </a:ext>
                </a:extLst>
              </p:cNvPr>
              <p:cNvSpPr/>
              <p:nvPr/>
            </p:nvSpPr>
            <p:spPr>
              <a:xfrm>
                <a:off x="4902162" y="1727113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989;p40">
                <a:extLst>
                  <a:ext uri="{FF2B5EF4-FFF2-40B4-BE49-F238E27FC236}">
                    <a16:creationId xmlns:a16="http://schemas.microsoft.com/office/drawing/2014/main" id="{8B1EE780-EFCE-4050-80D0-144E97243C04}"/>
                  </a:ext>
                </a:extLst>
              </p:cNvPr>
              <p:cNvSpPr/>
              <p:nvPr/>
            </p:nvSpPr>
            <p:spPr>
              <a:xfrm>
                <a:off x="3003800" y="2744925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7" name="Google Shape;980;p40">
              <a:extLst>
                <a:ext uri="{FF2B5EF4-FFF2-40B4-BE49-F238E27FC236}">
                  <a16:creationId xmlns:a16="http://schemas.microsoft.com/office/drawing/2014/main" id="{BEA57991-A7B1-468B-8BE3-DA9E752D6D65}"/>
                </a:ext>
              </a:extLst>
            </p:cNvPr>
            <p:cNvSpPr txBox="1"/>
            <p:nvPr/>
          </p:nvSpPr>
          <p:spPr>
            <a:xfrm>
              <a:off x="1792662" y="1245200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5</a:t>
              </a:r>
              <a:endParaRPr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38" name="Google Shape;990;p40">
              <a:extLst>
                <a:ext uri="{FF2B5EF4-FFF2-40B4-BE49-F238E27FC236}">
                  <a16:creationId xmlns:a16="http://schemas.microsoft.com/office/drawing/2014/main" id="{2BA58719-04DC-4650-9A5D-A8CA0567F377}"/>
                </a:ext>
              </a:extLst>
            </p:cNvPr>
            <p:cNvSpPr txBox="1"/>
            <p:nvPr/>
          </p:nvSpPr>
          <p:spPr>
            <a:xfrm>
              <a:off x="3691009" y="2275775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6</a:t>
              </a:r>
              <a:endParaRPr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39" name="Google Shape;991;p40">
              <a:extLst>
                <a:ext uri="{FF2B5EF4-FFF2-40B4-BE49-F238E27FC236}">
                  <a16:creationId xmlns:a16="http://schemas.microsoft.com/office/drawing/2014/main" id="{1286C6E0-D5C2-4D99-B7B9-8D06632D05BC}"/>
                </a:ext>
              </a:extLst>
            </p:cNvPr>
            <p:cNvSpPr txBox="1"/>
            <p:nvPr/>
          </p:nvSpPr>
          <p:spPr>
            <a:xfrm>
              <a:off x="1792659" y="3293575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7</a:t>
              </a:r>
              <a:endParaRPr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40" name="Google Shape;992;p40">
              <a:extLst>
                <a:ext uri="{FF2B5EF4-FFF2-40B4-BE49-F238E27FC236}">
                  <a16:creationId xmlns:a16="http://schemas.microsoft.com/office/drawing/2014/main" id="{E45D56BD-0E57-44B4-9A35-F9778B2C99BC}"/>
                </a:ext>
              </a:extLst>
            </p:cNvPr>
            <p:cNvSpPr txBox="1"/>
            <p:nvPr/>
          </p:nvSpPr>
          <p:spPr>
            <a:xfrm>
              <a:off x="3691009" y="4305075"/>
              <a:ext cx="5985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8</a:t>
              </a:r>
              <a:endParaRPr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41" name="Google Shape;993;p40">
              <a:extLst>
                <a:ext uri="{FF2B5EF4-FFF2-40B4-BE49-F238E27FC236}">
                  <a16:creationId xmlns:a16="http://schemas.microsoft.com/office/drawing/2014/main" id="{54FDB1F3-962B-4D31-8035-8DBA66A6099A}"/>
                </a:ext>
              </a:extLst>
            </p:cNvPr>
            <p:cNvSpPr txBox="1"/>
            <p:nvPr/>
          </p:nvSpPr>
          <p:spPr>
            <a:xfrm>
              <a:off x="2919679" y="1254341"/>
              <a:ext cx="15735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VE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Tratamiento de </a:t>
              </a:r>
              <a:r>
                <a:rPr lang="es-VE" dirty="0" err="1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Outliers</a:t>
              </a:r>
              <a:endParaRPr lang="es-V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" name="Google Shape;995;p40">
              <a:extLst>
                <a:ext uri="{FF2B5EF4-FFF2-40B4-BE49-F238E27FC236}">
                  <a16:creationId xmlns:a16="http://schemas.microsoft.com/office/drawing/2014/main" id="{F9391B52-FB47-41CA-88ED-FF0B0C782455}"/>
                </a:ext>
              </a:extLst>
            </p:cNvPr>
            <p:cNvSpPr txBox="1"/>
            <p:nvPr/>
          </p:nvSpPr>
          <p:spPr>
            <a:xfrm>
              <a:off x="1288680" y="2317524"/>
              <a:ext cx="1973259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VE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Identificación de la características más importantes</a:t>
              </a:r>
            </a:p>
          </p:txBody>
        </p:sp>
        <p:sp>
          <p:nvSpPr>
            <p:cNvPr id="43" name="Google Shape;997;p40">
              <a:extLst>
                <a:ext uri="{FF2B5EF4-FFF2-40B4-BE49-F238E27FC236}">
                  <a16:creationId xmlns:a16="http://schemas.microsoft.com/office/drawing/2014/main" id="{1CBDA2EA-8179-4BAB-B938-F48821E5E18A}"/>
                </a:ext>
              </a:extLst>
            </p:cNvPr>
            <p:cNvSpPr txBox="1"/>
            <p:nvPr/>
          </p:nvSpPr>
          <p:spPr>
            <a:xfrm>
              <a:off x="2919679" y="3324700"/>
              <a:ext cx="15735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VE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Búsqueda del mejor modelo y Evaluación</a:t>
              </a:r>
            </a:p>
          </p:txBody>
        </p:sp>
        <p:sp>
          <p:nvSpPr>
            <p:cNvPr id="44" name="Google Shape;999;p40">
              <a:extLst>
                <a:ext uri="{FF2B5EF4-FFF2-40B4-BE49-F238E27FC236}">
                  <a16:creationId xmlns:a16="http://schemas.microsoft.com/office/drawing/2014/main" id="{EE3398CF-0516-4FC7-826E-3148B4DC79AA}"/>
                </a:ext>
              </a:extLst>
            </p:cNvPr>
            <p:cNvSpPr txBox="1"/>
            <p:nvPr/>
          </p:nvSpPr>
          <p:spPr>
            <a:xfrm>
              <a:off x="1604666" y="4363664"/>
              <a:ext cx="1341288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VE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Predicciones</a:t>
              </a:r>
            </a:p>
          </p:txBody>
        </p:sp>
      </p:grpSp>
      <p:pic>
        <p:nvPicPr>
          <p:cNvPr id="62" name="Imagen 61">
            <a:extLst>
              <a:ext uri="{FF2B5EF4-FFF2-40B4-BE49-F238E27FC236}">
                <a16:creationId xmlns:a16="http://schemas.microsoft.com/office/drawing/2014/main" id="{0372BA38-4AA4-41E7-A781-33C936CD2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762" y="1390106"/>
            <a:ext cx="558489" cy="558489"/>
          </a:xfrm>
          <a:prstGeom prst="rect">
            <a:avLst/>
          </a:prstGeom>
        </p:spPr>
      </p:pic>
      <p:pic>
        <p:nvPicPr>
          <p:cNvPr id="2050" name="Imagen 2049">
            <a:extLst>
              <a:ext uri="{FF2B5EF4-FFF2-40B4-BE49-F238E27FC236}">
                <a16:creationId xmlns:a16="http://schemas.microsoft.com/office/drawing/2014/main" id="{069B7FE0-FBA4-4AFF-B17E-12E91B07B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458" y="4109404"/>
            <a:ext cx="766232" cy="766232"/>
          </a:xfrm>
          <a:prstGeom prst="rect">
            <a:avLst/>
          </a:prstGeom>
        </p:spPr>
      </p:pic>
      <p:pic>
        <p:nvPicPr>
          <p:cNvPr id="2053" name="Imagen 2052">
            <a:extLst>
              <a:ext uri="{FF2B5EF4-FFF2-40B4-BE49-F238E27FC236}">
                <a16:creationId xmlns:a16="http://schemas.microsoft.com/office/drawing/2014/main" id="{63BCA539-0626-438A-A7BD-0CB635808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139" y="2244312"/>
            <a:ext cx="694871" cy="694871"/>
          </a:xfrm>
          <a:prstGeom prst="rect">
            <a:avLst/>
          </a:prstGeom>
        </p:spPr>
      </p:pic>
      <p:pic>
        <p:nvPicPr>
          <p:cNvPr id="2055" name="Imagen 2054">
            <a:extLst>
              <a:ext uri="{FF2B5EF4-FFF2-40B4-BE49-F238E27FC236}">
                <a16:creationId xmlns:a16="http://schemas.microsoft.com/office/drawing/2014/main" id="{F257B0DE-2BB5-4DE3-9BFC-F4720C79DD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396" y="3067241"/>
            <a:ext cx="785221" cy="78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2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C302AC31-65F1-418C-AB00-35BF72EFE8D8}"/>
              </a:ext>
            </a:extLst>
          </p:cNvPr>
          <p:cNvGrpSpPr/>
          <p:nvPr/>
        </p:nvGrpSpPr>
        <p:grpSpPr>
          <a:xfrm>
            <a:off x="6934691" y="3747111"/>
            <a:ext cx="2368049" cy="1465713"/>
            <a:chOff x="6934691" y="3747111"/>
            <a:chExt cx="2368049" cy="146571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8E04AAD-1677-4E38-AD2F-FF0458B5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5604" y="4165074"/>
              <a:ext cx="1927136" cy="1047750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24112C94-DAEE-4E35-8BCE-58673B21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4691" y="3747111"/>
              <a:ext cx="733425" cy="1257300"/>
            </a:xfrm>
            <a:prstGeom prst="rect">
              <a:avLst/>
            </a:prstGeom>
          </p:spPr>
        </p:pic>
      </p:grpSp>
      <p:sp>
        <p:nvSpPr>
          <p:cNvPr id="24" name="Google Shape;359;p40">
            <a:extLst>
              <a:ext uri="{FF2B5EF4-FFF2-40B4-BE49-F238E27FC236}">
                <a16:creationId xmlns:a16="http://schemas.microsoft.com/office/drawing/2014/main" id="{9530142C-BAA1-4013-A66F-D4730608167B}"/>
              </a:ext>
            </a:extLst>
          </p:cNvPr>
          <p:cNvSpPr txBox="1">
            <a:spLocks/>
          </p:cNvSpPr>
          <p:nvPr/>
        </p:nvSpPr>
        <p:spPr>
          <a:xfrm>
            <a:off x="565072" y="311866"/>
            <a:ext cx="79904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rgbClr val="F5340B"/>
                </a:solidFill>
                <a:latin typeface="Barlow Condensed SemiBold" panose="00000706000000000000" pitchFamily="2" charset="0"/>
              </a:rPr>
              <a:t>Predicción de Tiros: </a:t>
            </a:r>
            <a:r>
              <a:rPr lang="es-ES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Parámetros del </a:t>
            </a:r>
            <a:r>
              <a:rPr lang="es-ES" dirty="0" err="1">
                <a:solidFill>
                  <a:schemeClr val="tx1"/>
                </a:solidFill>
                <a:latin typeface="Barlow Condensed SemiBold" panose="00000706000000000000" pitchFamily="2" charset="0"/>
              </a:rPr>
              <a:t>Random</a:t>
            </a:r>
            <a:r>
              <a:rPr lang="es-ES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 Forest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063A693-364D-41B2-B5DB-9DEF5806759C}"/>
              </a:ext>
            </a:extLst>
          </p:cNvPr>
          <p:cNvGrpSpPr/>
          <p:nvPr/>
        </p:nvGrpSpPr>
        <p:grpSpPr>
          <a:xfrm>
            <a:off x="1066790" y="1453741"/>
            <a:ext cx="863794" cy="900287"/>
            <a:chOff x="679834" y="1915640"/>
            <a:chExt cx="863794" cy="900287"/>
          </a:xfrm>
        </p:grpSpPr>
        <p:grpSp>
          <p:nvGrpSpPr>
            <p:cNvPr id="59" name="Google Shape;1012;p42">
              <a:extLst>
                <a:ext uri="{FF2B5EF4-FFF2-40B4-BE49-F238E27FC236}">
                  <a16:creationId xmlns:a16="http://schemas.microsoft.com/office/drawing/2014/main" id="{2A9A5379-785E-459F-82AA-B9FDA471A0E1}"/>
                </a:ext>
              </a:extLst>
            </p:cNvPr>
            <p:cNvGrpSpPr/>
            <p:nvPr/>
          </p:nvGrpSpPr>
          <p:grpSpPr>
            <a:xfrm>
              <a:off x="679834" y="1915640"/>
              <a:ext cx="863794" cy="900287"/>
              <a:chOff x="917250" y="2165250"/>
              <a:chExt cx="980695" cy="982361"/>
            </a:xfrm>
          </p:grpSpPr>
          <p:sp>
            <p:nvSpPr>
              <p:cNvPr id="60" name="Google Shape;1013;p42">
                <a:extLst>
                  <a:ext uri="{FF2B5EF4-FFF2-40B4-BE49-F238E27FC236}">
                    <a16:creationId xmlns:a16="http://schemas.microsoft.com/office/drawing/2014/main" id="{72629F2B-B87B-406C-8A9E-B547EDF323C6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14;p42">
                <a:extLst>
                  <a:ext uri="{FF2B5EF4-FFF2-40B4-BE49-F238E27FC236}">
                    <a16:creationId xmlns:a16="http://schemas.microsoft.com/office/drawing/2014/main" id="{17B1FE9E-A998-4397-AC13-EAB71A4FBAEF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895;p28">
              <a:extLst>
                <a:ext uri="{FF2B5EF4-FFF2-40B4-BE49-F238E27FC236}">
                  <a16:creationId xmlns:a16="http://schemas.microsoft.com/office/drawing/2014/main" id="{3F1E45B5-7037-413A-890B-27CE5DC9F081}"/>
                </a:ext>
              </a:extLst>
            </p:cNvPr>
            <p:cNvSpPr txBox="1">
              <a:spLocks/>
            </p:cNvSpPr>
            <p:nvPr/>
          </p:nvSpPr>
          <p:spPr>
            <a:xfrm>
              <a:off x="798648" y="2227560"/>
              <a:ext cx="454344" cy="27644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400" dirty="0">
                  <a:solidFill>
                    <a:schemeClr val="bg1"/>
                  </a:solidFill>
                  <a:latin typeface="Barlow Condensed SemiBold" panose="00000706000000000000" pitchFamily="2" charset="0"/>
                </a:rPr>
                <a:t>1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94B44EBB-A095-4375-963C-B90D2F292533}"/>
              </a:ext>
            </a:extLst>
          </p:cNvPr>
          <p:cNvGrpSpPr/>
          <p:nvPr/>
        </p:nvGrpSpPr>
        <p:grpSpPr>
          <a:xfrm>
            <a:off x="4266638" y="1453741"/>
            <a:ext cx="863794" cy="900287"/>
            <a:chOff x="679834" y="1915640"/>
            <a:chExt cx="863794" cy="900287"/>
          </a:xfrm>
          <a:solidFill>
            <a:srgbClr val="FE8042"/>
          </a:solidFill>
        </p:grpSpPr>
        <p:grpSp>
          <p:nvGrpSpPr>
            <p:cNvPr id="70" name="Google Shape;1012;p42">
              <a:extLst>
                <a:ext uri="{FF2B5EF4-FFF2-40B4-BE49-F238E27FC236}">
                  <a16:creationId xmlns:a16="http://schemas.microsoft.com/office/drawing/2014/main" id="{236FA886-C907-427A-A505-ED84EA1B072A}"/>
                </a:ext>
              </a:extLst>
            </p:cNvPr>
            <p:cNvGrpSpPr/>
            <p:nvPr/>
          </p:nvGrpSpPr>
          <p:grpSpPr>
            <a:xfrm>
              <a:off x="679834" y="1915640"/>
              <a:ext cx="863794" cy="900287"/>
              <a:chOff x="917250" y="2165250"/>
              <a:chExt cx="980695" cy="982361"/>
            </a:xfrm>
            <a:grpFill/>
          </p:grpSpPr>
          <p:sp>
            <p:nvSpPr>
              <p:cNvPr id="72" name="Google Shape;1013;p42">
                <a:extLst>
                  <a:ext uri="{FF2B5EF4-FFF2-40B4-BE49-F238E27FC236}">
                    <a16:creationId xmlns:a16="http://schemas.microsoft.com/office/drawing/2014/main" id="{FF0C92C5-54CA-4E5C-AB44-22A2F6BB11AC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14;p42">
                <a:extLst>
                  <a:ext uri="{FF2B5EF4-FFF2-40B4-BE49-F238E27FC236}">
                    <a16:creationId xmlns:a16="http://schemas.microsoft.com/office/drawing/2014/main" id="{7E9BB6A9-7ABB-43DD-BC2D-C74596C3E4C4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" name="Google Shape;895;p28">
              <a:extLst>
                <a:ext uri="{FF2B5EF4-FFF2-40B4-BE49-F238E27FC236}">
                  <a16:creationId xmlns:a16="http://schemas.microsoft.com/office/drawing/2014/main" id="{4A55D17E-1464-4307-9BA8-BFE87F924F3F}"/>
                </a:ext>
              </a:extLst>
            </p:cNvPr>
            <p:cNvSpPr txBox="1">
              <a:spLocks/>
            </p:cNvSpPr>
            <p:nvPr/>
          </p:nvSpPr>
          <p:spPr>
            <a:xfrm>
              <a:off x="798648" y="2227560"/>
              <a:ext cx="454344" cy="27644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400" dirty="0">
                  <a:solidFill>
                    <a:schemeClr val="bg1"/>
                  </a:solidFill>
                  <a:latin typeface="Barlow Condensed SemiBold" panose="00000706000000000000" pitchFamily="2" charset="0"/>
                </a:rPr>
                <a:t>2</a:t>
              </a:r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FD583312-D844-40C6-AC1F-6005E8FA8296}"/>
              </a:ext>
            </a:extLst>
          </p:cNvPr>
          <p:cNvGrpSpPr/>
          <p:nvPr/>
        </p:nvGrpSpPr>
        <p:grpSpPr>
          <a:xfrm>
            <a:off x="7406367" y="1453741"/>
            <a:ext cx="863794" cy="900287"/>
            <a:chOff x="679834" y="1915640"/>
            <a:chExt cx="863794" cy="900287"/>
          </a:xfrm>
          <a:solidFill>
            <a:srgbClr val="F5340B"/>
          </a:solidFill>
        </p:grpSpPr>
        <p:grpSp>
          <p:nvGrpSpPr>
            <p:cNvPr id="75" name="Google Shape;1012;p42">
              <a:extLst>
                <a:ext uri="{FF2B5EF4-FFF2-40B4-BE49-F238E27FC236}">
                  <a16:creationId xmlns:a16="http://schemas.microsoft.com/office/drawing/2014/main" id="{13B1D443-CF0F-455B-9AF1-7CB1540DDF52}"/>
                </a:ext>
              </a:extLst>
            </p:cNvPr>
            <p:cNvGrpSpPr/>
            <p:nvPr/>
          </p:nvGrpSpPr>
          <p:grpSpPr>
            <a:xfrm>
              <a:off x="679834" y="1915640"/>
              <a:ext cx="863794" cy="900287"/>
              <a:chOff x="917250" y="2165250"/>
              <a:chExt cx="980695" cy="982361"/>
            </a:xfrm>
            <a:grpFill/>
          </p:grpSpPr>
          <p:sp>
            <p:nvSpPr>
              <p:cNvPr id="77" name="Google Shape;1013;p42">
                <a:extLst>
                  <a:ext uri="{FF2B5EF4-FFF2-40B4-BE49-F238E27FC236}">
                    <a16:creationId xmlns:a16="http://schemas.microsoft.com/office/drawing/2014/main" id="{DEFF9146-15BA-4FCC-A58D-8CBF407F16D9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14;p42">
                <a:extLst>
                  <a:ext uri="{FF2B5EF4-FFF2-40B4-BE49-F238E27FC236}">
                    <a16:creationId xmlns:a16="http://schemas.microsoft.com/office/drawing/2014/main" id="{DAA42883-CE89-4E57-A852-20FBBD1F1D43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" name="Google Shape;895;p28">
              <a:extLst>
                <a:ext uri="{FF2B5EF4-FFF2-40B4-BE49-F238E27FC236}">
                  <a16:creationId xmlns:a16="http://schemas.microsoft.com/office/drawing/2014/main" id="{8B25B7D0-8F4C-40AE-9E3A-65B3955213D3}"/>
                </a:ext>
              </a:extLst>
            </p:cNvPr>
            <p:cNvSpPr txBox="1">
              <a:spLocks/>
            </p:cNvSpPr>
            <p:nvPr/>
          </p:nvSpPr>
          <p:spPr>
            <a:xfrm>
              <a:off x="798648" y="2227560"/>
              <a:ext cx="454344" cy="27644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400" dirty="0">
                  <a:solidFill>
                    <a:schemeClr val="bg1"/>
                  </a:solidFill>
                  <a:latin typeface="Barlow Condensed SemiBold" panose="00000706000000000000" pitchFamily="2" charset="0"/>
                </a:rPr>
                <a:t>3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6013641F-5A42-4D51-A6B7-FA3E2B841EA1}"/>
              </a:ext>
            </a:extLst>
          </p:cNvPr>
          <p:cNvGrpSpPr/>
          <p:nvPr/>
        </p:nvGrpSpPr>
        <p:grpSpPr>
          <a:xfrm>
            <a:off x="1066791" y="3389064"/>
            <a:ext cx="863794" cy="900287"/>
            <a:chOff x="679834" y="1915640"/>
            <a:chExt cx="863794" cy="900287"/>
          </a:xfrm>
          <a:solidFill>
            <a:srgbClr val="51D4C7"/>
          </a:solidFill>
        </p:grpSpPr>
        <p:grpSp>
          <p:nvGrpSpPr>
            <p:cNvPr id="80" name="Google Shape;1012;p42">
              <a:extLst>
                <a:ext uri="{FF2B5EF4-FFF2-40B4-BE49-F238E27FC236}">
                  <a16:creationId xmlns:a16="http://schemas.microsoft.com/office/drawing/2014/main" id="{FDF23B18-8C95-4859-9A71-E6C2C2BFB082}"/>
                </a:ext>
              </a:extLst>
            </p:cNvPr>
            <p:cNvGrpSpPr/>
            <p:nvPr/>
          </p:nvGrpSpPr>
          <p:grpSpPr>
            <a:xfrm>
              <a:off x="679834" y="1915640"/>
              <a:ext cx="863794" cy="900287"/>
              <a:chOff x="917250" y="2165250"/>
              <a:chExt cx="980695" cy="982361"/>
            </a:xfrm>
            <a:grpFill/>
          </p:grpSpPr>
          <p:sp>
            <p:nvSpPr>
              <p:cNvPr id="82" name="Google Shape;1013;p42">
                <a:extLst>
                  <a:ext uri="{FF2B5EF4-FFF2-40B4-BE49-F238E27FC236}">
                    <a16:creationId xmlns:a16="http://schemas.microsoft.com/office/drawing/2014/main" id="{096FB147-467B-4AC2-B1F1-EE6034F7DF4B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14;p42">
                <a:extLst>
                  <a:ext uri="{FF2B5EF4-FFF2-40B4-BE49-F238E27FC236}">
                    <a16:creationId xmlns:a16="http://schemas.microsoft.com/office/drawing/2014/main" id="{BC9178A2-434D-44B4-8968-F5FBFEC305E5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95;p28">
              <a:extLst>
                <a:ext uri="{FF2B5EF4-FFF2-40B4-BE49-F238E27FC236}">
                  <a16:creationId xmlns:a16="http://schemas.microsoft.com/office/drawing/2014/main" id="{C9550264-794D-4EE0-BFEA-17BCBBBB0B7D}"/>
                </a:ext>
              </a:extLst>
            </p:cNvPr>
            <p:cNvSpPr txBox="1">
              <a:spLocks/>
            </p:cNvSpPr>
            <p:nvPr/>
          </p:nvSpPr>
          <p:spPr>
            <a:xfrm>
              <a:off x="798648" y="2227560"/>
              <a:ext cx="454344" cy="27644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400" dirty="0">
                  <a:solidFill>
                    <a:schemeClr val="bg1"/>
                  </a:solidFill>
                  <a:latin typeface="Barlow Condensed SemiBold" panose="00000706000000000000" pitchFamily="2" charset="0"/>
                </a:rPr>
                <a:t>4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CDCB86C0-2559-42C7-B822-4908D49DF3CE}"/>
              </a:ext>
            </a:extLst>
          </p:cNvPr>
          <p:cNvGrpSpPr/>
          <p:nvPr/>
        </p:nvGrpSpPr>
        <p:grpSpPr>
          <a:xfrm>
            <a:off x="4229277" y="3389064"/>
            <a:ext cx="863794" cy="900287"/>
            <a:chOff x="679834" y="1915640"/>
            <a:chExt cx="863794" cy="900287"/>
          </a:xfrm>
          <a:solidFill>
            <a:srgbClr val="00838D"/>
          </a:solidFill>
        </p:grpSpPr>
        <p:grpSp>
          <p:nvGrpSpPr>
            <p:cNvPr id="85" name="Google Shape;1012;p42">
              <a:extLst>
                <a:ext uri="{FF2B5EF4-FFF2-40B4-BE49-F238E27FC236}">
                  <a16:creationId xmlns:a16="http://schemas.microsoft.com/office/drawing/2014/main" id="{10B6C60E-9D43-4043-977A-FCCA44D0CBE1}"/>
                </a:ext>
              </a:extLst>
            </p:cNvPr>
            <p:cNvGrpSpPr/>
            <p:nvPr/>
          </p:nvGrpSpPr>
          <p:grpSpPr>
            <a:xfrm>
              <a:off x="679834" y="1915640"/>
              <a:ext cx="863794" cy="900287"/>
              <a:chOff x="917250" y="2165250"/>
              <a:chExt cx="980695" cy="982361"/>
            </a:xfrm>
            <a:grpFill/>
          </p:grpSpPr>
          <p:sp>
            <p:nvSpPr>
              <p:cNvPr id="87" name="Google Shape;1013;p42">
                <a:extLst>
                  <a:ext uri="{FF2B5EF4-FFF2-40B4-BE49-F238E27FC236}">
                    <a16:creationId xmlns:a16="http://schemas.microsoft.com/office/drawing/2014/main" id="{51540AD2-7F1A-4B47-9CC5-6E739BA2FF41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14;p42">
                <a:extLst>
                  <a:ext uri="{FF2B5EF4-FFF2-40B4-BE49-F238E27FC236}">
                    <a16:creationId xmlns:a16="http://schemas.microsoft.com/office/drawing/2014/main" id="{5B18FAE5-AD5C-43B8-ADD6-801D3E15CA8E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" name="Google Shape;895;p28">
              <a:extLst>
                <a:ext uri="{FF2B5EF4-FFF2-40B4-BE49-F238E27FC236}">
                  <a16:creationId xmlns:a16="http://schemas.microsoft.com/office/drawing/2014/main" id="{755BE87D-0A7A-479E-8544-8430444C4E16}"/>
                </a:ext>
              </a:extLst>
            </p:cNvPr>
            <p:cNvSpPr txBox="1">
              <a:spLocks/>
            </p:cNvSpPr>
            <p:nvPr/>
          </p:nvSpPr>
          <p:spPr>
            <a:xfrm>
              <a:off x="798648" y="2227560"/>
              <a:ext cx="454344" cy="27644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400" dirty="0">
                  <a:solidFill>
                    <a:schemeClr val="bg1"/>
                  </a:solidFill>
                  <a:latin typeface="Barlow Condensed SemiBold" panose="00000706000000000000" pitchFamily="2" charset="0"/>
                </a:rPr>
                <a:t>5</a:t>
              </a:r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6C8DFB89-AA5A-46BA-902A-6B168BD77A03}"/>
              </a:ext>
            </a:extLst>
          </p:cNvPr>
          <p:cNvGrpSpPr/>
          <p:nvPr/>
        </p:nvGrpSpPr>
        <p:grpSpPr>
          <a:xfrm>
            <a:off x="7411863" y="3389064"/>
            <a:ext cx="863794" cy="900287"/>
            <a:chOff x="679834" y="1915640"/>
            <a:chExt cx="863794" cy="900287"/>
          </a:xfrm>
          <a:solidFill>
            <a:srgbClr val="79001C"/>
          </a:solidFill>
        </p:grpSpPr>
        <p:grpSp>
          <p:nvGrpSpPr>
            <p:cNvPr id="90" name="Google Shape;1012;p42">
              <a:extLst>
                <a:ext uri="{FF2B5EF4-FFF2-40B4-BE49-F238E27FC236}">
                  <a16:creationId xmlns:a16="http://schemas.microsoft.com/office/drawing/2014/main" id="{6CD619D7-46DA-4BE8-8D07-F50C5E383F0C}"/>
                </a:ext>
              </a:extLst>
            </p:cNvPr>
            <p:cNvGrpSpPr/>
            <p:nvPr/>
          </p:nvGrpSpPr>
          <p:grpSpPr>
            <a:xfrm>
              <a:off x="679834" y="1915640"/>
              <a:ext cx="863794" cy="900287"/>
              <a:chOff x="917250" y="2165250"/>
              <a:chExt cx="980695" cy="982361"/>
            </a:xfrm>
            <a:grpFill/>
          </p:grpSpPr>
          <p:sp>
            <p:nvSpPr>
              <p:cNvPr id="92" name="Google Shape;1013;p42">
                <a:extLst>
                  <a:ext uri="{FF2B5EF4-FFF2-40B4-BE49-F238E27FC236}">
                    <a16:creationId xmlns:a16="http://schemas.microsoft.com/office/drawing/2014/main" id="{B902B487-8321-4F27-9D02-F9718FD6DDB4}"/>
                  </a:ext>
                </a:extLst>
              </p:cNvPr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14;p42">
                <a:extLst>
                  <a:ext uri="{FF2B5EF4-FFF2-40B4-BE49-F238E27FC236}">
                    <a16:creationId xmlns:a16="http://schemas.microsoft.com/office/drawing/2014/main" id="{DDDBDC5B-08C2-4FAC-850B-46C707BA6877}"/>
                  </a:ext>
                </a:extLst>
              </p:cNvPr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" name="Google Shape;895;p28">
              <a:extLst>
                <a:ext uri="{FF2B5EF4-FFF2-40B4-BE49-F238E27FC236}">
                  <a16:creationId xmlns:a16="http://schemas.microsoft.com/office/drawing/2014/main" id="{836BCC8B-3484-4F62-A2E0-D39F1FEDC8BB}"/>
                </a:ext>
              </a:extLst>
            </p:cNvPr>
            <p:cNvSpPr txBox="1">
              <a:spLocks/>
            </p:cNvSpPr>
            <p:nvPr/>
          </p:nvSpPr>
          <p:spPr>
            <a:xfrm>
              <a:off x="798648" y="2227560"/>
              <a:ext cx="454344" cy="27644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400" dirty="0">
                  <a:solidFill>
                    <a:schemeClr val="bg1"/>
                  </a:solidFill>
                  <a:latin typeface="Barlow Condensed SemiBold" panose="00000706000000000000" pitchFamily="2" charset="0"/>
                </a:rPr>
                <a:t>6</a:t>
              </a:r>
            </a:p>
          </p:txBody>
        </p:sp>
      </p:grpSp>
      <p:sp>
        <p:nvSpPr>
          <p:cNvPr id="94" name="Google Shape;894;p28">
            <a:extLst>
              <a:ext uri="{FF2B5EF4-FFF2-40B4-BE49-F238E27FC236}">
                <a16:creationId xmlns:a16="http://schemas.microsoft.com/office/drawing/2014/main" id="{82490AA6-A0F0-4EA2-8D98-BA3793FFBB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9886" y="2434477"/>
            <a:ext cx="205760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2400" dirty="0"/>
              <a:t>Distancia al Arco</a:t>
            </a:r>
          </a:p>
        </p:txBody>
      </p:sp>
      <p:sp>
        <p:nvSpPr>
          <p:cNvPr id="95" name="Google Shape;894;p28">
            <a:extLst>
              <a:ext uri="{FF2B5EF4-FFF2-40B4-BE49-F238E27FC236}">
                <a16:creationId xmlns:a16="http://schemas.microsoft.com/office/drawing/2014/main" id="{AB68FF56-C5AC-41A8-80ED-E3CB1EC58D3B}"/>
              </a:ext>
            </a:extLst>
          </p:cNvPr>
          <p:cNvSpPr txBox="1">
            <a:spLocks/>
          </p:cNvSpPr>
          <p:nvPr/>
        </p:nvSpPr>
        <p:spPr>
          <a:xfrm>
            <a:off x="4218007" y="2445932"/>
            <a:ext cx="96105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400" dirty="0"/>
              <a:t>Ángulo</a:t>
            </a:r>
          </a:p>
        </p:txBody>
      </p:sp>
      <p:sp>
        <p:nvSpPr>
          <p:cNvPr id="96" name="Google Shape;894;p28">
            <a:extLst>
              <a:ext uri="{FF2B5EF4-FFF2-40B4-BE49-F238E27FC236}">
                <a16:creationId xmlns:a16="http://schemas.microsoft.com/office/drawing/2014/main" id="{94B6EF0F-E173-422D-97C2-4C92175A2EBA}"/>
              </a:ext>
            </a:extLst>
          </p:cNvPr>
          <p:cNvSpPr txBox="1">
            <a:spLocks/>
          </p:cNvSpPr>
          <p:nvPr/>
        </p:nvSpPr>
        <p:spPr>
          <a:xfrm>
            <a:off x="7529150" y="4318341"/>
            <a:ext cx="6480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/>
              <a:t>xGol</a:t>
            </a:r>
            <a:endParaRPr lang="en-US" sz="2400" dirty="0"/>
          </a:p>
        </p:txBody>
      </p:sp>
      <p:sp>
        <p:nvSpPr>
          <p:cNvPr id="97" name="Google Shape;894;p28">
            <a:extLst>
              <a:ext uri="{FF2B5EF4-FFF2-40B4-BE49-F238E27FC236}">
                <a16:creationId xmlns:a16="http://schemas.microsoft.com/office/drawing/2014/main" id="{21A0F04E-4D4C-4A36-A79E-F4C28282BF98}"/>
              </a:ext>
            </a:extLst>
          </p:cNvPr>
          <p:cNvSpPr txBox="1">
            <a:spLocks/>
          </p:cNvSpPr>
          <p:nvPr/>
        </p:nvSpPr>
        <p:spPr>
          <a:xfrm>
            <a:off x="853513" y="4318341"/>
            <a:ext cx="12903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400" dirty="0"/>
              <a:t>Situación</a:t>
            </a:r>
            <a:endParaRPr lang="en-US" sz="2400" dirty="0"/>
          </a:p>
        </p:txBody>
      </p:sp>
      <p:sp>
        <p:nvSpPr>
          <p:cNvPr id="98" name="Google Shape;894;p28">
            <a:extLst>
              <a:ext uri="{FF2B5EF4-FFF2-40B4-BE49-F238E27FC236}">
                <a16:creationId xmlns:a16="http://schemas.microsoft.com/office/drawing/2014/main" id="{E8BA03CA-0C4E-4AE9-86AC-D01E9CFE039D}"/>
              </a:ext>
            </a:extLst>
          </p:cNvPr>
          <p:cNvSpPr txBox="1">
            <a:spLocks/>
          </p:cNvSpPr>
          <p:nvPr/>
        </p:nvSpPr>
        <p:spPr>
          <a:xfrm>
            <a:off x="3804044" y="4318341"/>
            <a:ext cx="171426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400" dirty="0"/>
              <a:t>Acción previa</a:t>
            </a:r>
          </a:p>
        </p:txBody>
      </p:sp>
      <p:sp>
        <p:nvSpPr>
          <p:cNvPr id="99" name="Google Shape;894;p28">
            <a:extLst>
              <a:ext uri="{FF2B5EF4-FFF2-40B4-BE49-F238E27FC236}">
                <a16:creationId xmlns:a16="http://schemas.microsoft.com/office/drawing/2014/main" id="{781FB08C-BEF2-4A37-B33E-36327536BF02}"/>
              </a:ext>
            </a:extLst>
          </p:cNvPr>
          <p:cNvSpPr txBox="1">
            <a:spLocks/>
          </p:cNvSpPr>
          <p:nvPr/>
        </p:nvSpPr>
        <p:spPr>
          <a:xfrm>
            <a:off x="7088739" y="2434509"/>
            <a:ext cx="152883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VE" sz="2400" dirty="0"/>
              <a:t>Tipo de tiro</a:t>
            </a:r>
          </a:p>
        </p:txBody>
      </p:sp>
    </p:spTree>
    <p:extLst>
      <p:ext uri="{BB962C8B-B14F-4D97-AF65-F5344CB8AC3E}">
        <p14:creationId xmlns:p14="http://schemas.microsoft.com/office/powerpoint/2010/main" val="375788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>
            <a:spLocks noGrp="1"/>
          </p:cNvSpPr>
          <p:nvPr>
            <p:ph type="ctrTitle" idx="9"/>
          </p:nvPr>
        </p:nvSpPr>
        <p:spPr>
          <a:xfrm>
            <a:off x="425613" y="175550"/>
            <a:ext cx="505123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r>
              <a:rPr lang="en-US" dirty="0"/>
              <a:t>: </a:t>
            </a:r>
            <a:r>
              <a:rPr lang="es-VE" dirty="0">
                <a:solidFill>
                  <a:schemeClr val="tx1"/>
                </a:solidFill>
              </a:rPr>
              <a:t>Tiros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s-VE" dirty="0">
                <a:solidFill>
                  <a:schemeClr val="tx1"/>
                </a:solidFill>
              </a:rPr>
              <a:t>predichos</a:t>
            </a:r>
          </a:p>
        </p:txBody>
      </p:sp>
      <p:sp>
        <p:nvSpPr>
          <p:cNvPr id="5" name="Google Shape;901;p28">
            <a:extLst>
              <a:ext uri="{FF2B5EF4-FFF2-40B4-BE49-F238E27FC236}">
                <a16:creationId xmlns:a16="http://schemas.microsoft.com/office/drawing/2014/main" id="{7183E194-9639-4261-BE82-C9B933D4883F}"/>
              </a:ext>
            </a:extLst>
          </p:cNvPr>
          <p:cNvSpPr txBox="1">
            <a:spLocks/>
          </p:cNvSpPr>
          <p:nvPr/>
        </p:nvSpPr>
        <p:spPr>
          <a:xfrm>
            <a:off x="724634" y="1606274"/>
            <a:ext cx="975976" cy="67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s-VE" sz="3000" dirty="0">
                <a:solidFill>
                  <a:schemeClr val="tx1"/>
                </a:solidFill>
              </a:rPr>
              <a:t>Goles</a:t>
            </a:r>
          </a:p>
        </p:txBody>
      </p:sp>
      <p:sp>
        <p:nvSpPr>
          <p:cNvPr id="6" name="Google Shape;901;p28">
            <a:extLst>
              <a:ext uri="{FF2B5EF4-FFF2-40B4-BE49-F238E27FC236}">
                <a16:creationId xmlns:a16="http://schemas.microsoft.com/office/drawing/2014/main" id="{BF9B4F8D-C5B5-400E-BC4C-1602183EDE9D}"/>
              </a:ext>
            </a:extLst>
          </p:cNvPr>
          <p:cNvSpPr txBox="1">
            <a:spLocks/>
          </p:cNvSpPr>
          <p:nvPr/>
        </p:nvSpPr>
        <p:spPr>
          <a:xfrm>
            <a:off x="5657785" y="1589506"/>
            <a:ext cx="2007914" cy="69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accent4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s-VE" sz="3000" dirty="0">
                <a:solidFill>
                  <a:schemeClr val="tx1"/>
                </a:solidFill>
              </a:rPr>
              <a:t>Tiros errados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60B526C-598B-47A2-A213-46BBADEC6568}"/>
              </a:ext>
            </a:extLst>
          </p:cNvPr>
          <p:cNvGrpSpPr/>
          <p:nvPr/>
        </p:nvGrpSpPr>
        <p:grpSpPr>
          <a:xfrm>
            <a:off x="3719466" y="976266"/>
            <a:ext cx="1857782" cy="1913862"/>
            <a:chOff x="5948125" y="2141185"/>
            <a:chExt cx="1903149" cy="189996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932EBC1-4D93-40AB-A306-78DDD9FBD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4861" y1="60185" x2="64861" y2="60185"/>
                          <a14:foregroundMark x1="43889" y1="76157" x2="44466" y2="76226"/>
                          <a14:foregroundMark x1="46605" y1="77486" x2="52133" y2="79398"/>
                          <a14:backgroundMark x1="16944" y1="35185" x2="24722" y2="35880"/>
                          <a14:backgroundMark x1="24722" y1="35880" x2="27639" y2="34491"/>
                          <a14:backgroundMark x1="42083" y1="43519" x2="52361" y2="47454"/>
                          <a14:backgroundMark x1="52361" y1="47454" x2="59306" y2="53704"/>
                          <a14:backgroundMark x1="59306" y1="53704" x2="50556" y2="61574"/>
                          <a14:backgroundMark x1="50556" y1="61574" x2="44167" y2="49537"/>
                          <a14:backgroundMark x1="44167" y1="49537" x2="47222" y2="40278"/>
                          <a14:backgroundMark x1="50417" y1="42130" x2="60139" y2="46065"/>
                          <a14:backgroundMark x1="47500" y1="36111" x2="53056" y2="35417"/>
                          <a14:backgroundMark x1="58750" y1="66204" x2="62083" y2="74769"/>
                          <a14:backgroundMark x1="62083" y1="74769" x2="62083" y2="74769"/>
                          <a14:backgroundMark x1="65417" y1="68750" x2="67917" y2="65278"/>
                          <a14:backgroundMark x1="68889" y1="59954" x2="69583" y2="53009"/>
                          <a14:backgroundMark x1="66944" y1="50000" x2="68194" y2="49769"/>
                          <a14:backgroundMark x1="65139" y1="49769" x2="67361" y2="50000"/>
                          <a14:backgroundMark x1="68750" y1="50000" x2="70000" y2="49769"/>
                          <a14:backgroundMark x1="69583" y1="49769" x2="68889" y2="40972"/>
                          <a14:backgroundMark x1="59861" y1="76389" x2="57222" y2="77778"/>
                          <a14:backgroundMark x1="55000" y1="79630" x2="53610" y2="79547"/>
                          <a14:backgroundMark x1="38750" y1="71528" x2="38333" y2="70833"/>
                          <a14:backgroundMark x1="35833" y1="65278" x2="35833" y2="65278"/>
                          <a14:backgroundMark x1="33611" y1="57176" x2="33611" y2="57176"/>
                          <a14:backgroundMark x1="33472" y1="42130" x2="33472" y2="42130"/>
                          <a14:backgroundMark x1="35139" y1="34954" x2="35139" y2="34954"/>
                          <a14:backgroundMark x1="36806" y1="32176" x2="36806" y2="32176"/>
                          <a14:backgroundMark x1="45417" y1="21065" x2="45417" y2="21065"/>
                          <a14:backgroundMark x1="56667" y1="20602" x2="56667" y2="20602"/>
                          <a14:backgroundMark x1="60278" y1="23380" x2="60278" y2="23380"/>
                          <a14:backgroundMark x1="43056" y1="77315" x2="43056" y2="77315"/>
                          <a14:backgroundMark x1="45556" y1="79167" x2="45556" y2="79167"/>
                          <a14:backgroundMark x1="48750" y1="79398" x2="48750" y2="79398"/>
                          <a14:backgroundMark x1="51667" y1="80787" x2="51667" y2="80787"/>
                          <a14:backgroundMark x1="52361" y1="79630" x2="52361" y2="79630"/>
                          <a14:backgroundMark x1="53194" y1="79398" x2="53194" y2="79398"/>
                          <a14:backgroundMark x1="46528" y1="79398" x2="46528" y2="79398"/>
                          <a14:backgroundMark x1="43750" y1="76852" x2="43750" y2="76852"/>
                          <a14:backgroundMark x1="41667" y1="75694" x2="41667" y2="75694"/>
                          <a14:backgroundMark x1="40417" y1="74074" x2="40417" y2="74074"/>
                          <a14:backgroundMark x1="39583" y1="72454" x2="39583" y2="72454"/>
                          <a14:backgroundMark x1="53056" y1="80093" x2="53056" y2="80093"/>
                          <a14:backgroundMark x1="52778" y1="79398" x2="52778" y2="79398"/>
                          <a14:backgroundMark x1="52778" y1="79630" x2="52778" y2="79630"/>
                          <a14:backgroundMark x1="54167" y1="79861" x2="52083" y2="79630"/>
                          <a14:backgroundMark x1="51528" y1="79398" x2="51528" y2="79398"/>
                          <a14:backgroundMark x1="51944" y1="79398" x2="51944" y2="79398"/>
                          <a14:backgroundMark x1="52222" y1="79398" x2="52222" y2="79398"/>
                          <a14:backgroundMark x1="51250" y1="79398" x2="51250" y2="79398"/>
                          <a14:backgroundMark x1="43750" y1="77546" x2="45694" y2="79167"/>
                          <a14:backgroundMark x1="38472" y1="70833" x2="40556" y2="73611"/>
                          <a14:backgroundMark x1="40972" y1="74306" x2="41528" y2="74769"/>
                          <a14:backgroundMark x1="40417" y1="73611" x2="40833" y2="74769"/>
                        </a14:backgroundRemoval>
                      </a14:imgEffect>
                    </a14:imgLayer>
                  </a14:imgProps>
                </a:ext>
              </a:extLst>
            </a:blip>
            <a:srcRect l="33033" t="19451" r="29285" b="17851"/>
            <a:stretch/>
          </p:blipFill>
          <p:spPr>
            <a:xfrm>
              <a:off x="5948125" y="2141185"/>
              <a:ext cx="1903149" cy="1899965"/>
            </a:xfrm>
            <a:prstGeom prst="rect">
              <a:avLst/>
            </a:prstGeom>
          </p:spPr>
        </p:pic>
        <p:sp>
          <p:nvSpPr>
            <p:cNvPr id="15" name="Google Shape;901;p28">
              <a:extLst>
                <a:ext uri="{FF2B5EF4-FFF2-40B4-BE49-F238E27FC236}">
                  <a16:creationId xmlns:a16="http://schemas.microsoft.com/office/drawing/2014/main" id="{572877AF-1732-464C-801F-49435B1D8605}"/>
                </a:ext>
              </a:extLst>
            </p:cNvPr>
            <p:cNvSpPr txBox="1">
              <a:spLocks/>
            </p:cNvSpPr>
            <p:nvPr/>
          </p:nvSpPr>
          <p:spPr>
            <a:xfrm>
              <a:off x="6416111" y="2744944"/>
              <a:ext cx="1148764" cy="692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accent4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2pPr>
              <a:lvl3pPr marR="0" lvl="2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3pPr>
              <a:lvl4pPr marR="0" lvl="3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4pPr>
              <a:lvl5pPr marR="0" lvl="4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5pPr>
              <a:lvl6pPr marR="0" lvl="5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6pPr>
              <a:lvl7pPr marR="0" lvl="6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7pPr>
              <a:lvl8pPr marR="0" lvl="7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8pPr>
              <a:lvl9pPr marR="0" lvl="8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9pPr>
            </a:lstStyle>
            <a:p>
              <a:r>
                <a:rPr lang="en-US" sz="4000" dirty="0">
                  <a:solidFill>
                    <a:srgbClr val="F5340B"/>
                  </a:solidFill>
                </a:rPr>
                <a:t>86%</a:t>
              </a:r>
              <a:endParaRPr lang="en-US" sz="3000" dirty="0">
                <a:solidFill>
                  <a:srgbClr val="F5340B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A3F2EFA-66AF-4EAF-971A-155C30E8D6E5}"/>
              </a:ext>
            </a:extLst>
          </p:cNvPr>
          <p:cNvGrpSpPr/>
          <p:nvPr/>
        </p:nvGrpSpPr>
        <p:grpSpPr>
          <a:xfrm>
            <a:off x="1781147" y="987675"/>
            <a:ext cx="1857782" cy="1913862"/>
            <a:chOff x="1172439" y="2141185"/>
            <a:chExt cx="1857782" cy="19138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9F21793-D2DC-4151-B1DD-C830499FA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7083" y1="73148" x2="52639" y2="75231"/>
                          <a14:foregroundMark x1="52639" y1="75231" x2="59583" y2="71296"/>
                          <a14:foregroundMark x1="59583" y1="71296" x2="63889" y2="64815"/>
                          <a14:foregroundMark x1="63889" y1="64815" x2="66111" y2="55787"/>
                          <a14:foregroundMark x1="66111" y1="55787" x2="66111" y2="54398"/>
                          <a14:backgroundMark x1="46944" y1="47454" x2="51944" y2="52778"/>
                          <a14:backgroundMark x1="46528" y1="36111" x2="57639" y2="45833"/>
                          <a14:backgroundMark x1="57639" y1="45833" x2="57917" y2="46528"/>
                          <a14:backgroundMark x1="63472" y1="49769" x2="69167" y2="50231"/>
                          <a14:backgroundMark x1="44306" y1="67130" x2="41944" y2="75463"/>
                          <a14:backgroundMark x1="28333" y1="18981" x2="40417" y2="22917"/>
                          <a14:backgroundMark x1="60694" y1="78935" x2="73194" y2="81019"/>
                          <a14:backgroundMark x1="73194" y1="81019" x2="75417" y2="80556"/>
                          <a14:backgroundMark x1="46944" y1="53935" x2="55694" y2="45139"/>
                          <a14:backgroundMark x1="47778" y1="61574" x2="56944" y2="50926"/>
                          <a14:backgroundMark x1="52222" y1="80787" x2="56944" y2="79861"/>
                          <a14:backgroundMark x1="59444" y1="78009" x2="63750" y2="74537"/>
                          <a14:backgroundMark x1="39028" y1="21528" x2="41667" y2="20833"/>
                          <a14:backgroundMark x1="41528" y1="19907" x2="40972" y2="22222"/>
                        </a14:backgroundRemoval>
                      </a14:imgEffect>
                    </a14:imgLayer>
                  </a14:imgProps>
                </a:ext>
              </a:extLst>
            </a:blip>
            <a:srcRect l="32351" t="18624" r="29449" b="15788"/>
            <a:stretch/>
          </p:blipFill>
          <p:spPr>
            <a:xfrm>
              <a:off x="1172439" y="2141185"/>
              <a:ext cx="1857782" cy="1913862"/>
            </a:xfrm>
            <a:prstGeom prst="rect">
              <a:avLst/>
            </a:prstGeom>
          </p:spPr>
        </p:pic>
        <p:sp>
          <p:nvSpPr>
            <p:cNvPr id="16" name="Google Shape;901;p28">
              <a:extLst>
                <a:ext uri="{FF2B5EF4-FFF2-40B4-BE49-F238E27FC236}">
                  <a16:creationId xmlns:a16="http://schemas.microsoft.com/office/drawing/2014/main" id="{21E07D0F-6993-4AA2-ABBD-13B3AD95D38B}"/>
                </a:ext>
              </a:extLst>
            </p:cNvPr>
            <p:cNvSpPr txBox="1">
              <a:spLocks/>
            </p:cNvSpPr>
            <p:nvPr/>
          </p:nvSpPr>
          <p:spPr>
            <a:xfrm>
              <a:off x="1589852" y="2737384"/>
              <a:ext cx="1022956" cy="676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accent4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2pPr>
              <a:lvl3pPr marR="0" lvl="2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3pPr>
              <a:lvl4pPr marR="0" lvl="3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4pPr>
              <a:lvl5pPr marR="0" lvl="4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5pPr>
              <a:lvl6pPr marR="0" lvl="5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6pPr>
              <a:lvl7pPr marR="0" lvl="6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7pPr>
              <a:lvl8pPr marR="0" lvl="7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8pPr>
              <a:lvl9pPr marR="0" lvl="8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9pPr>
            </a:lstStyle>
            <a:p>
              <a:r>
                <a:rPr lang="en-US" sz="4000" dirty="0">
                  <a:solidFill>
                    <a:srgbClr val="F5340B"/>
                  </a:solidFill>
                </a:rPr>
                <a:t>66%</a:t>
              </a:r>
              <a:endParaRPr lang="en-US" sz="3000" dirty="0">
                <a:solidFill>
                  <a:srgbClr val="F5340B"/>
                </a:solidFill>
              </a:endParaRPr>
            </a:p>
          </p:txBody>
        </p:sp>
      </p:grpSp>
      <p:pic>
        <p:nvPicPr>
          <p:cNvPr id="3076" name="Picture 4" descr="Los mejores goles de Mbappé con el PSG en la temporada 2018/19 - AS.com">
            <a:extLst>
              <a:ext uri="{FF2B5EF4-FFF2-40B4-BE49-F238E27FC236}">
                <a16:creationId xmlns:a16="http://schemas.microsoft.com/office/drawing/2014/main" id="{E91D02AF-A209-47DF-993B-4C71CE36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56" b="96889" l="1500" r="90000">
                        <a14:foregroundMark x1="8833" y1="53926" x2="16750" y2="66667"/>
                        <a14:foregroundMark x1="16750" y1="66667" x2="21500" y2="61333"/>
                        <a14:foregroundMark x1="32417" y1="60148" x2="32917" y2="97185"/>
                        <a14:foregroundMark x1="60083" y1="86667" x2="64500" y2="91852"/>
                        <a14:foregroundMark x1="64500" y1="91852" x2="64750" y2="91852"/>
                        <a14:foregroundMark x1="61083" y1="90963" x2="63750" y2="93185"/>
                        <a14:foregroundMark x1="42333" y1="12593" x2="47917" y2="5926"/>
                        <a14:foregroundMark x1="48258" y1="6183" x2="52833" y2="9630"/>
                        <a14:foregroundMark x1="47917" y1="5926" x2="48148" y2="6100"/>
                        <a14:foregroundMark x1="52833" y1="9630" x2="54500" y2="15111"/>
                        <a14:foregroundMark x1="42417" y1="10074" x2="45917" y2="7259"/>
                        <a14:foregroundMark x1="42963" y1="9778" x2="46218" y2="5358"/>
                        <a14:foregroundMark x1="42417" y1="10519" x2="42963" y2="9778"/>
                        <a14:foregroundMark x1="9667" y1="54370" x2="6083" y2="48741"/>
                        <a14:foregroundMark x1="3583" y1="48593" x2="1500" y2="42370"/>
                        <a14:foregroundMark x1="47833" y1="4444" x2="48833" y2="4444"/>
                        <a14:foregroundMark x1="49347" y1="3921" x2="50583" y2="5630"/>
                        <a14:foregroundMark x1="44917" y1="6222" x2="47250" y2="4593"/>
                        <a14:foregroundMark x1="49000" y1="4000" x2="49000" y2="4000"/>
                        <a14:foregroundMark x1="49083" y1="3852" x2="49083" y2="3852"/>
                        <a14:foregroundMark x1="72917" y1="80000" x2="74000" y2="77926"/>
                        <a14:foregroundMark x1="72417" y1="81333" x2="72417" y2="81333"/>
                        <a14:backgroundMark x1="58333" y1="36593" x2="65500" y2="51259"/>
                        <a14:backgroundMark x1="54167" y1="98963" x2="53583" y2="97778"/>
                        <a14:backgroundMark x1="56167" y1="76889" x2="56167" y2="76889"/>
                        <a14:backgroundMark x1="56083" y1="75407" x2="56083" y2="75407"/>
                        <a14:backgroundMark x1="29333" y1="58667" x2="29333" y2="58667"/>
                        <a14:backgroundMark x1="28250" y1="60741" x2="28250" y2="60741"/>
                        <a14:backgroundMark x1="28833" y1="58963" x2="28833" y2="58963"/>
                        <a14:backgroundMark x1="28833" y1="57481" x2="28833" y2="57481"/>
                        <a14:backgroundMark x1="5250" y1="38519" x2="5250" y2="38519"/>
                        <a14:backgroundMark x1="5667" y1="39852" x2="5667" y2="39852"/>
                        <a14:backgroundMark x1="42333" y1="9778" x2="42333" y2="9778"/>
                        <a14:backgroundMark x1="49000" y1="3704" x2="49000" y2="3704"/>
                        <a14:backgroundMark x1="49417" y1="3704" x2="49417" y2="3704"/>
                        <a14:backgroundMark x1="49333" y1="3704" x2="49333" y2="3704"/>
                        <a14:backgroundMark x1="73917" y1="82815" x2="75167" y2="81630"/>
                        <a14:backgroundMark x1="72333" y1="83259" x2="72333" y2="83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49" y="3025103"/>
            <a:ext cx="3766039" cy="21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upo 52">
            <a:extLst>
              <a:ext uri="{FF2B5EF4-FFF2-40B4-BE49-F238E27FC236}">
                <a16:creationId xmlns:a16="http://schemas.microsoft.com/office/drawing/2014/main" id="{DB1E48F9-AFB9-48B8-9E7D-904F7DE4363E}"/>
              </a:ext>
            </a:extLst>
          </p:cNvPr>
          <p:cNvGrpSpPr/>
          <p:nvPr/>
        </p:nvGrpSpPr>
        <p:grpSpPr>
          <a:xfrm>
            <a:off x="5668831" y="2260538"/>
            <a:ext cx="3518723" cy="3006995"/>
            <a:chOff x="2221019" y="2384247"/>
            <a:chExt cx="3518723" cy="3006995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346D9CD7-CA8F-4917-983A-7FD55A23242B}"/>
                </a:ext>
              </a:extLst>
            </p:cNvPr>
            <p:cNvGrpSpPr/>
            <p:nvPr/>
          </p:nvGrpSpPr>
          <p:grpSpPr>
            <a:xfrm>
              <a:off x="2221019" y="2384247"/>
              <a:ext cx="3518723" cy="3006995"/>
              <a:chOff x="2397863" y="2365197"/>
              <a:chExt cx="3518723" cy="3006995"/>
            </a:xfrm>
          </p:grpSpPr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C14B3A2E-DB40-4186-859A-E2423463D74F}"/>
                  </a:ext>
                </a:extLst>
              </p:cNvPr>
              <p:cNvGrpSpPr/>
              <p:nvPr/>
            </p:nvGrpSpPr>
            <p:grpSpPr>
              <a:xfrm>
                <a:off x="2710038" y="2684087"/>
                <a:ext cx="3057271" cy="2643589"/>
                <a:chOff x="2612755" y="2723548"/>
                <a:chExt cx="3057271" cy="2643589"/>
              </a:xfrm>
            </p:grpSpPr>
            <p:grpSp>
              <p:nvGrpSpPr>
                <p:cNvPr id="49" name="Grupo 48">
                  <a:extLst>
                    <a:ext uri="{FF2B5EF4-FFF2-40B4-BE49-F238E27FC236}">
                      <a16:creationId xmlns:a16="http://schemas.microsoft.com/office/drawing/2014/main" id="{EEA30009-344B-4421-9E91-0193C9645440}"/>
                    </a:ext>
                  </a:extLst>
                </p:cNvPr>
                <p:cNvGrpSpPr/>
                <p:nvPr/>
              </p:nvGrpSpPr>
              <p:grpSpPr>
                <a:xfrm>
                  <a:off x="2736967" y="2930614"/>
                  <a:ext cx="2884706" cy="2436523"/>
                  <a:chOff x="1931768" y="1266274"/>
                  <a:chExt cx="5287346" cy="4294795"/>
                </a:xfrm>
              </p:grpSpPr>
              <p:grpSp>
                <p:nvGrpSpPr>
                  <p:cNvPr id="43" name="Grupo 42">
                    <a:extLst>
                      <a:ext uri="{FF2B5EF4-FFF2-40B4-BE49-F238E27FC236}">
                        <a16:creationId xmlns:a16="http://schemas.microsoft.com/office/drawing/2014/main" id="{6314124A-95AF-439D-8C64-5BA558312937}"/>
                      </a:ext>
                    </a:extLst>
                  </p:cNvPr>
                  <p:cNvGrpSpPr/>
                  <p:nvPr/>
                </p:nvGrpSpPr>
                <p:grpSpPr>
                  <a:xfrm>
                    <a:off x="1931768" y="1284758"/>
                    <a:ext cx="5287346" cy="3774825"/>
                    <a:chOff x="1977650" y="790575"/>
                    <a:chExt cx="7248525" cy="3933825"/>
                  </a:xfrm>
                </p:grpSpPr>
                <p:pic>
                  <p:nvPicPr>
                    <p:cNvPr id="36" name="Imagen 35">
                      <a:extLst>
                        <a:ext uri="{FF2B5EF4-FFF2-40B4-BE49-F238E27FC236}">
                          <a16:creationId xmlns:a16="http://schemas.microsoft.com/office/drawing/2014/main" id="{8AB34ACC-B4D2-4293-9FE3-0CF3D2BE3F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9062" t="12500" r="11667" b="6836"/>
                    <a:stretch/>
                  </p:blipFill>
                  <p:spPr>
                    <a:xfrm>
                      <a:off x="1977650" y="790575"/>
                      <a:ext cx="7248525" cy="393382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0" name="Conector recto 39">
                      <a:extLst>
                        <a:ext uri="{FF2B5EF4-FFF2-40B4-BE49-F238E27FC236}">
                          <a16:creationId xmlns:a16="http://schemas.microsoft.com/office/drawing/2014/main" id="{D53F870A-E75F-4205-91AD-D351A6E004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95525" y="790575"/>
                      <a:ext cx="0" cy="365953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Conector recto 45">
                      <a:extLst>
                        <a:ext uri="{FF2B5EF4-FFF2-40B4-BE49-F238E27FC236}">
                          <a16:creationId xmlns:a16="http://schemas.microsoft.com/office/drawing/2014/main" id="{BB9F528F-0E16-44EB-B6F5-38A67EE9BD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95525" y="4450108"/>
                      <a:ext cx="6877050" cy="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45" name="Imagen 44">
                    <a:extLst>
                      <a:ext uri="{FF2B5EF4-FFF2-40B4-BE49-F238E27FC236}">
                        <a16:creationId xmlns:a16="http://schemas.microsoft.com/office/drawing/2014/main" id="{62594288-FAF3-4FAF-9730-E322A45812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981377" y="1266274"/>
                    <a:ext cx="139210" cy="3446181"/>
                  </a:xfrm>
                  <a:prstGeom prst="rect">
                    <a:avLst/>
                  </a:prstGeom>
                </p:spPr>
              </p:pic>
              <p:pic>
                <p:nvPicPr>
                  <p:cNvPr id="48" name="Imagen 47">
                    <a:extLst>
                      <a:ext uri="{FF2B5EF4-FFF2-40B4-BE49-F238E27FC236}">
                        <a16:creationId xmlns:a16="http://schemas.microsoft.com/office/drawing/2014/main" id="{B2CF02CF-39EE-4340-8052-780ADB240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0587" y="4835373"/>
                    <a:ext cx="5059425" cy="72569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Google Shape;359;p40">
                  <a:extLst>
                    <a:ext uri="{FF2B5EF4-FFF2-40B4-BE49-F238E27FC236}">
                      <a16:creationId xmlns:a16="http://schemas.microsoft.com/office/drawing/2014/main" id="{8EEC9077-26CB-438C-B0E8-694BE2D03C3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67644" y="2723548"/>
                  <a:ext cx="676605" cy="3885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Curva ROC</a:t>
                  </a:r>
                </a:p>
              </p:txBody>
            </p:sp>
            <p:sp>
              <p:nvSpPr>
                <p:cNvPr id="57" name="Google Shape;359;p40">
                  <a:extLst>
                    <a:ext uri="{FF2B5EF4-FFF2-40B4-BE49-F238E27FC236}">
                      <a16:creationId xmlns:a16="http://schemas.microsoft.com/office/drawing/2014/main" id="{CA2270D0-176A-49FC-8598-65D0871841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12755" y="2882963"/>
                  <a:ext cx="227229" cy="3885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1</a:t>
                  </a:r>
                </a:p>
              </p:txBody>
            </p:sp>
            <p:sp>
              <p:nvSpPr>
                <p:cNvPr id="59" name="Google Shape;359;p40">
                  <a:extLst>
                    <a:ext uri="{FF2B5EF4-FFF2-40B4-BE49-F238E27FC236}">
                      <a16:creationId xmlns:a16="http://schemas.microsoft.com/office/drawing/2014/main" id="{9A123C75-0BA1-4F74-BD68-8AF8EE446FB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42797" y="4826567"/>
                  <a:ext cx="227229" cy="3885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0"/>
                    <a:buFont typeface="Barlow Condensed SemiBold"/>
                    <a:buNone/>
                    <a:defRPr sz="3000" b="0" i="0" u="none" strike="noStrike" cap="none">
                      <a:solidFill>
                        <a:schemeClr val="dk1"/>
                      </a:solidFill>
                      <a:latin typeface="Barlow Condensed SemiBold"/>
                      <a:ea typeface="Barlow Condensed SemiBold"/>
                      <a:cs typeface="Barlow Condensed SemiBold"/>
                      <a:sym typeface="Barlow Condensed SemiBold"/>
                    </a:defRPr>
                  </a:lvl1pPr>
                  <a:lvl2pPr marR="0" lvl="1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s-ES" sz="1000" dirty="0">
                      <a:solidFill>
                        <a:schemeClr val="tx1"/>
                      </a:solidFill>
                      <a:latin typeface="Barlow Condensed SemiBold" panose="00000706000000000000" pitchFamily="2" charset="0"/>
                    </a:rPr>
                    <a:t>1</a:t>
                  </a:r>
                </a:p>
              </p:txBody>
            </p:sp>
          </p:grpSp>
          <p:sp>
            <p:nvSpPr>
              <p:cNvPr id="61" name="Google Shape;359;p40">
                <a:extLst>
                  <a:ext uri="{FF2B5EF4-FFF2-40B4-BE49-F238E27FC236}">
                    <a16:creationId xmlns:a16="http://schemas.microsoft.com/office/drawing/2014/main" id="{3A706B8E-FCAF-4E34-A0D5-C5FA5F3586D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1088662" y="3674398"/>
                <a:ext cx="3006995" cy="388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rlow Condensed SemiBold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rlow Condensed SemiBold"/>
                    <a:ea typeface="Barlow Condensed SemiBold"/>
                    <a:cs typeface="Barlow Condensed SemiBold"/>
                    <a:sym typeface="Barlow Condensed SemiBold"/>
                  </a:defRPr>
                </a:lvl1pPr>
                <a:lvl2pPr marR="0" lvl="1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s-ES" sz="1000" dirty="0">
                    <a:solidFill>
                      <a:schemeClr val="tx1"/>
                    </a:solidFill>
                    <a:latin typeface="Barlow Condensed SemiBold" panose="00000706000000000000" pitchFamily="2" charset="0"/>
                  </a:rPr>
                  <a:t>Tasa de verdaderos positivos </a:t>
                </a:r>
              </a:p>
            </p:txBody>
          </p:sp>
          <p:sp>
            <p:nvSpPr>
              <p:cNvPr id="62" name="Google Shape;359;p40">
                <a:extLst>
                  <a:ext uri="{FF2B5EF4-FFF2-40B4-BE49-F238E27FC236}">
                    <a16:creationId xmlns:a16="http://schemas.microsoft.com/office/drawing/2014/main" id="{211AA6D5-836E-4AD8-9211-67D5C98F45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9591" y="4775542"/>
                <a:ext cx="3006995" cy="388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rlow Condensed SemiBold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rlow Condensed SemiBold"/>
                    <a:ea typeface="Barlow Condensed SemiBold"/>
                    <a:cs typeface="Barlow Condensed SemiBold"/>
                    <a:sym typeface="Barlow Condensed SemiBold"/>
                  </a:defRPr>
                </a:lvl1pPr>
                <a:lvl2pPr marR="0" lvl="1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s-ES" sz="1000" dirty="0">
                    <a:solidFill>
                      <a:schemeClr val="tx1"/>
                    </a:solidFill>
                    <a:latin typeface="Barlow Condensed SemiBold" panose="00000706000000000000" pitchFamily="2" charset="0"/>
                  </a:rPr>
                  <a:t>Tasa falsos positivos </a:t>
                </a:r>
              </a:p>
            </p:txBody>
          </p:sp>
          <p:sp>
            <p:nvSpPr>
              <p:cNvPr id="63" name="Google Shape;359;p40">
                <a:extLst>
                  <a:ext uri="{FF2B5EF4-FFF2-40B4-BE49-F238E27FC236}">
                    <a16:creationId xmlns:a16="http://schemas.microsoft.com/office/drawing/2014/main" id="{2AEF7672-2C59-4846-A951-7D40D1A3D5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9325" y="4560306"/>
                <a:ext cx="227229" cy="388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rlow Condensed SemiBold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rlow Condensed SemiBold"/>
                    <a:ea typeface="Barlow Condensed SemiBold"/>
                    <a:cs typeface="Barlow Condensed SemiBold"/>
                    <a:sym typeface="Barlow Condensed SemiBold"/>
                  </a:defRPr>
                </a:lvl1pPr>
                <a:lvl2pPr marR="0" lvl="1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s-ES" sz="1000" dirty="0">
                    <a:solidFill>
                      <a:schemeClr val="tx1"/>
                    </a:solidFill>
                    <a:latin typeface="Barlow Condensed SemiBold" panose="00000706000000000000" pitchFamily="2" charset="0"/>
                  </a:rPr>
                  <a:t>0</a:t>
                </a:r>
              </a:p>
            </p:txBody>
          </p:sp>
          <p:sp>
            <p:nvSpPr>
              <p:cNvPr id="64" name="Google Shape;359;p40">
                <a:extLst>
                  <a:ext uri="{FF2B5EF4-FFF2-40B4-BE49-F238E27FC236}">
                    <a16:creationId xmlns:a16="http://schemas.microsoft.com/office/drawing/2014/main" id="{A8A4EE6E-8CD4-4001-8AB1-15D13CE33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4347" y="4795011"/>
                <a:ext cx="227229" cy="388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rlow Condensed SemiBold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rlow Condensed SemiBold"/>
                    <a:ea typeface="Barlow Condensed SemiBold"/>
                    <a:cs typeface="Barlow Condensed SemiBold"/>
                    <a:sym typeface="Barlow Condensed SemiBold"/>
                  </a:defRPr>
                </a:lvl1pPr>
                <a:lvl2pPr marR="0" lvl="1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s-ES" sz="1000" dirty="0">
                    <a:solidFill>
                      <a:schemeClr val="tx1"/>
                    </a:solidFill>
                    <a:latin typeface="Barlow Condensed SemiBold" panose="00000706000000000000" pitchFamily="2" charset="0"/>
                  </a:rPr>
                  <a:t>0</a:t>
                </a:r>
              </a:p>
            </p:txBody>
          </p:sp>
        </p:grpSp>
        <p:sp>
          <p:nvSpPr>
            <p:cNvPr id="19" name="Google Shape;901;p28">
              <a:extLst>
                <a:ext uri="{FF2B5EF4-FFF2-40B4-BE49-F238E27FC236}">
                  <a16:creationId xmlns:a16="http://schemas.microsoft.com/office/drawing/2014/main" id="{755EC343-58F2-4E9F-BE1A-7BE66F6E1E49}"/>
                </a:ext>
              </a:extLst>
            </p:cNvPr>
            <p:cNvSpPr txBox="1">
              <a:spLocks/>
            </p:cNvSpPr>
            <p:nvPr/>
          </p:nvSpPr>
          <p:spPr>
            <a:xfrm>
              <a:off x="3250382" y="3626379"/>
              <a:ext cx="2017591" cy="1118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accent4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defRPr>
              </a:lvl1pPr>
              <a:lvl2pPr marR="0" lvl="1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2pPr>
              <a:lvl3pPr marR="0" lvl="2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3pPr>
              <a:lvl4pPr marR="0" lvl="3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4pPr>
              <a:lvl5pPr marR="0" lvl="4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5pPr>
              <a:lvl6pPr marR="0" lvl="5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6pPr>
              <a:lvl7pPr marR="0" lvl="6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7pPr>
              <a:lvl8pPr marR="0" lvl="7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8pPr>
              <a:lvl9pPr marR="0" lvl="8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arlow Condensed"/>
                <a:buNone/>
                <a:defRPr sz="3600" b="0" i="0" u="none" strike="noStrike" cap="non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defRPr>
              </a:lvl9pPr>
            </a:lstStyle>
            <a:p>
              <a:pPr algn="ctr"/>
              <a:r>
                <a:rPr lang="en-US" sz="4500" dirty="0">
                  <a:solidFill>
                    <a:srgbClr val="00838D"/>
                  </a:solidFill>
                </a:rPr>
                <a:t>0.83</a:t>
              </a:r>
            </a:p>
          </p:txBody>
        </p:sp>
      </p:grpSp>
      <p:sp>
        <p:nvSpPr>
          <p:cNvPr id="30" name="Google Shape;359;p40">
            <a:extLst>
              <a:ext uri="{FF2B5EF4-FFF2-40B4-BE49-F238E27FC236}">
                <a16:creationId xmlns:a16="http://schemas.microsoft.com/office/drawing/2014/main" id="{B4439C1B-287B-4F61-85A0-3C2012918367}"/>
              </a:ext>
            </a:extLst>
          </p:cNvPr>
          <p:cNvSpPr txBox="1">
            <a:spLocks/>
          </p:cNvSpPr>
          <p:nvPr/>
        </p:nvSpPr>
        <p:spPr>
          <a:xfrm>
            <a:off x="7368686" y="4140090"/>
            <a:ext cx="676605" cy="38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200" dirty="0">
                <a:solidFill>
                  <a:schemeClr val="tx1"/>
                </a:solidFill>
                <a:latin typeface="Barlow Condensed SemiBold" panose="00000706000000000000" pitchFamily="2" charset="0"/>
              </a:rPr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21763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t5scom-goal-arber-zeneli-65-stade-de-reims-stade-brestois-29-stade-de-reims_WSCK1HgO">
            <a:hlinkClick r:id="" action="ppaction://media"/>
            <a:extLst>
              <a:ext uri="{FF2B5EF4-FFF2-40B4-BE49-F238E27FC236}">
                <a16:creationId xmlns:a16="http://schemas.microsoft.com/office/drawing/2014/main" id="{0AF2B8AF-52FC-4703-B681-3365771D38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312</Words>
  <Application>Microsoft Office PowerPoint</Application>
  <PresentationFormat>Presentación en pantalla (16:9)</PresentationFormat>
  <Paragraphs>118</Paragraphs>
  <Slides>16</Slides>
  <Notes>15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Barlow Condensed Medium</vt:lpstr>
      <vt:lpstr>Anton</vt:lpstr>
      <vt:lpstr>Fira Sans Extra Condensed Medium</vt:lpstr>
      <vt:lpstr>Arvo</vt:lpstr>
      <vt:lpstr>Arial</vt:lpstr>
      <vt:lpstr>Barlow Condensed</vt:lpstr>
      <vt:lpstr>Barlow Condensed SemiBold</vt:lpstr>
      <vt:lpstr>My Creative CV XL by Slidesgo</vt:lpstr>
      <vt:lpstr>PREDICCIONES DE GOLES Y  RESULTADOS EN EL FUTBOL</vt:lpstr>
      <vt:lpstr>Presentación de PowerPoint</vt:lpstr>
      <vt:lpstr>Presentación de PowerPoint</vt:lpstr>
      <vt:lpstr>Gol Penalti 77%</vt:lpstr>
      <vt:lpstr>Presentación de PowerPoint</vt:lpstr>
      <vt:lpstr>Presentación de PowerPoint</vt:lpstr>
      <vt:lpstr>Distancia al Arco</vt:lpstr>
      <vt:lpstr>Resultados: Tiros predichos</vt:lpstr>
      <vt:lpstr>Presentación de PowerPoint</vt:lpstr>
      <vt:lpstr>Esta aleatoriedad también se traduce en los resultados de los partidos</vt:lpstr>
      <vt:lpstr>Presentación de PowerPoint</vt:lpstr>
      <vt:lpstr>A partir del proceso ya mencionado, se obtuvo nuestro modelo y los resultados</vt:lpstr>
      <vt:lpstr>Presentación de PowerPoint</vt:lpstr>
      <vt:lpstr>Resultados</vt:lpstr>
      <vt:lpstr>Conclusiones</vt:lpstr>
      <vt:lpstr>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PREDICCIONES DE GOLES Y RESULTADOS EN EL FUTBOL</dc:title>
  <cp:lastModifiedBy>Samuel Simeone</cp:lastModifiedBy>
  <cp:revision>70</cp:revision>
  <dcterms:modified xsi:type="dcterms:W3CDTF">2021-10-20T18:30:36Z</dcterms:modified>
</cp:coreProperties>
</file>